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257" r:id="rId3"/>
    <p:sldId id="259" r:id="rId4"/>
    <p:sldId id="295" r:id="rId5"/>
    <p:sldId id="258" r:id="rId6"/>
    <p:sldId id="260" r:id="rId7"/>
    <p:sldId id="284" r:id="rId8"/>
    <p:sldId id="261" r:id="rId9"/>
    <p:sldId id="262" r:id="rId10"/>
    <p:sldId id="298" r:id="rId11"/>
    <p:sldId id="264" r:id="rId12"/>
    <p:sldId id="296" r:id="rId13"/>
    <p:sldId id="283" r:id="rId14"/>
    <p:sldId id="294" r:id="rId15"/>
    <p:sldId id="267" r:id="rId16"/>
    <p:sldId id="280" r:id="rId17"/>
    <p:sldId id="299" r:id="rId18"/>
    <p:sldId id="300" r:id="rId19"/>
    <p:sldId id="293" r:id="rId20"/>
    <p:sldId id="289" r:id="rId21"/>
    <p:sldId id="313" r:id="rId22"/>
    <p:sldId id="268" r:id="rId23"/>
    <p:sldId id="314" r:id="rId24"/>
    <p:sldId id="288" r:id="rId25"/>
    <p:sldId id="292" r:id="rId26"/>
    <p:sldId id="301" r:id="rId27"/>
    <p:sldId id="315" r:id="rId28"/>
    <p:sldId id="302" r:id="rId29"/>
    <p:sldId id="286" r:id="rId30"/>
    <p:sldId id="316" r:id="rId31"/>
    <p:sldId id="279" r:id="rId32"/>
    <p:sldId id="305" r:id="rId33"/>
    <p:sldId id="303" r:id="rId34"/>
    <p:sldId id="304" r:id="rId35"/>
    <p:sldId id="306" r:id="rId36"/>
    <p:sldId id="309" r:id="rId37"/>
    <p:sldId id="297" r:id="rId38"/>
    <p:sldId id="317" r:id="rId39"/>
    <p:sldId id="308" r:id="rId40"/>
    <p:sldId id="310" r:id="rId41"/>
    <p:sldId id="320" r:id="rId42"/>
    <p:sldId id="311" r:id="rId43"/>
    <p:sldId id="312" r:id="rId44"/>
    <p:sldId id="319" r:id="rId45"/>
    <p:sldId id="318" r:id="rId46"/>
    <p:sldId id="321" r:id="rId47"/>
    <p:sldId id="281" r:id="rId4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n lingshan" initials="sl" lastIdx="1" clrIdx="0">
    <p:extLst>
      <p:ext uri="{19B8F6BF-5375-455C-9EA6-DF929625EA0E}">
        <p15:presenceInfo xmlns:p15="http://schemas.microsoft.com/office/powerpoint/2012/main" userId="73ecdb61d96116f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568" autoAdjust="0"/>
    <p:restoredTop sz="70697" autoAdjust="0"/>
  </p:normalViewPr>
  <p:slideViewPr>
    <p:cSldViewPr snapToGrid="0">
      <p:cViewPr varScale="1">
        <p:scale>
          <a:sx n="112" d="100"/>
          <a:sy n="112" d="100"/>
        </p:scale>
        <p:origin x="1536" y="192"/>
      </p:cViewPr>
      <p:guideLst/>
    </p:cSldViewPr>
  </p:slideViewPr>
  <p:notesTextViewPr>
    <p:cViewPr>
      <p:scale>
        <a:sx n="225" d="100"/>
        <a:sy n="225" d="100"/>
      </p:scale>
      <p:origin x="0" y="-128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Users\sunlingshan\Desktop\&#24037;&#20316;&#31807;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ls09\Desktop\&#19982;GMM&#30340;&#27604;&#36739;.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ls09\Desktop\&#19982;CNN&#30340;&#27604;&#36739;.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barChart>
        <c:barDir val="col"/>
        <c:grouping val="clustered"/>
        <c:varyColors val="0"/>
        <c:ser>
          <c:idx val="0"/>
          <c:order val="0"/>
          <c:tx>
            <c:strRef>
              <c:f>Sheet1!$B$1</c:f>
              <c:strCache>
                <c:ptCount val="1"/>
                <c:pt idx="0">
                  <c:v>GMM开发集</c:v>
                </c:pt>
              </c:strCache>
            </c:strRef>
          </c:tx>
          <c:spPr>
            <a:solidFill>
              <a:schemeClr val="accent6">
                <a:tint val="58000"/>
              </a:schemeClr>
            </a:solidFill>
            <a:ln>
              <a:noFill/>
            </a:ln>
            <a:effectLst/>
          </c:spPr>
          <c:invertIfNegative val="0"/>
          <c:cat>
            <c:strRef>
              <c:f>Sheet1!$A$2:$A$17</c:f>
              <c:strCache>
                <c:ptCount val="16"/>
                <c:pt idx="0">
                  <c:v>沙滩</c:v>
                </c:pt>
                <c:pt idx="1">
                  <c:v>公交</c:v>
                </c:pt>
                <c:pt idx="2">
                  <c:v>咖啡/餐馆</c:v>
                </c:pt>
                <c:pt idx="3">
                  <c:v>汽车</c:v>
                </c:pt>
                <c:pt idx="4">
                  <c:v>市中心</c:v>
                </c:pt>
                <c:pt idx="5">
                  <c:v>森林小径</c:v>
                </c:pt>
                <c:pt idx="6">
                  <c:v>杂货铺</c:v>
                </c:pt>
                <c:pt idx="7">
                  <c:v>家</c:v>
                </c:pt>
                <c:pt idx="8">
                  <c:v>图书馆</c:v>
                </c:pt>
                <c:pt idx="9">
                  <c:v>地铁站</c:v>
                </c:pt>
                <c:pt idx="10">
                  <c:v>办公室</c:v>
                </c:pt>
                <c:pt idx="11">
                  <c:v>公园</c:v>
                </c:pt>
                <c:pt idx="12">
                  <c:v>小区</c:v>
                </c:pt>
                <c:pt idx="13">
                  <c:v>火车</c:v>
                </c:pt>
                <c:pt idx="14">
                  <c:v>电车</c:v>
                </c:pt>
                <c:pt idx="15">
                  <c:v>平均</c:v>
                </c:pt>
              </c:strCache>
            </c:strRef>
          </c:cat>
          <c:val>
            <c:numRef>
              <c:f>Sheet1!$B$2:$B$17</c:f>
              <c:numCache>
                <c:formatCode>General</c:formatCode>
                <c:ptCount val="16"/>
                <c:pt idx="0">
                  <c:v>76</c:v>
                </c:pt>
                <c:pt idx="1">
                  <c:v>83</c:v>
                </c:pt>
                <c:pt idx="2">
                  <c:v>78.5</c:v>
                </c:pt>
                <c:pt idx="3">
                  <c:v>92</c:v>
                </c:pt>
                <c:pt idx="4">
                  <c:v>86.5</c:v>
                </c:pt>
                <c:pt idx="5">
                  <c:v>66.7</c:v>
                </c:pt>
                <c:pt idx="6">
                  <c:v>74.400000000000006</c:v>
                </c:pt>
                <c:pt idx="7">
                  <c:v>72</c:v>
                </c:pt>
                <c:pt idx="8">
                  <c:v>60.6</c:v>
                </c:pt>
                <c:pt idx="9">
                  <c:v>77.2</c:v>
                </c:pt>
                <c:pt idx="10">
                  <c:v>97.8</c:v>
                </c:pt>
                <c:pt idx="11">
                  <c:v>48.4</c:v>
                </c:pt>
                <c:pt idx="12">
                  <c:v>73.7</c:v>
                </c:pt>
                <c:pt idx="13">
                  <c:v>36.200000000000003</c:v>
                </c:pt>
                <c:pt idx="14">
                  <c:v>81.7</c:v>
                </c:pt>
                <c:pt idx="15">
                  <c:v>73.599999999999994</c:v>
                </c:pt>
              </c:numCache>
            </c:numRef>
          </c:val>
          <c:extLst>
            <c:ext xmlns:c16="http://schemas.microsoft.com/office/drawing/2014/chart" uri="{C3380CC4-5D6E-409C-BE32-E72D297353CC}">
              <c16:uniqueId val="{00000000-2D62-4C80-B72C-00DCBE1B5EB8}"/>
            </c:ext>
          </c:extLst>
        </c:ser>
        <c:ser>
          <c:idx val="1"/>
          <c:order val="1"/>
          <c:tx>
            <c:strRef>
              <c:f>Sheet1!$C$1</c:f>
              <c:strCache>
                <c:ptCount val="1"/>
                <c:pt idx="0">
                  <c:v>CNN开发集</c:v>
                </c:pt>
              </c:strCache>
            </c:strRef>
          </c:tx>
          <c:spPr>
            <a:solidFill>
              <a:schemeClr val="accent6">
                <a:tint val="86000"/>
              </a:schemeClr>
            </a:solidFill>
            <a:ln>
              <a:noFill/>
            </a:ln>
            <a:effectLst/>
          </c:spPr>
          <c:invertIfNegative val="0"/>
          <c:cat>
            <c:strRef>
              <c:f>Sheet1!$A$2:$A$17</c:f>
              <c:strCache>
                <c:ptCount val="16"/>
                <c:pt idx="0">
                  <c:v>沙滩</c:v>
                </c:pt>
                <c:pt idx="1">
                  <c:v>公交</c:v>
                </c:pt>
                <c:pt idx="2">
                  <c:v>咖啡/餐馆</c:v>
                </c:pt>
                <c:pt idx="3">
                  <c:v>汽车</c:v>
                </c:pt>
                <c:pt idx="4">
                  <c:v>市中心</c:v>
                </c:pt>
                <c:pt idx="5">
                  <c:v>森林小径</c:v>
                </c:pt>
                <c:pt idx="6">
                  <c:v>杂货铺</c:v>
                </c:pt>
                <c:pt idx="7">
                  <c:v>家</c:v>
                </c:pt>
                <c:pt idx="8">
                  <c:v>图书馆</c:v>
                </c:pt>
                <c:pt idx="9">
                  <c:v>地铁站</c:v>
                </c:pt>
                <c:pt idx="10">
                  <c:v>办公室</c:v>
                </c:pt>
                <c:pt idx="11">
                  <c:v>公园</c:v>
                </c:pt>
                <c:pt idx="12">
                  <c:v>小区</c:v>
                </c:pt>
                <c:pt idx="13">
                  <c:v>火车</c:v>
                </c:pt>
                <c:pt idx="14">
                  <c:v>电车</c:v>
                </c:pt>
                <c:pt idx="15">
                  <c:v>平均</c:v>
                </c:pt>
              </c:strCache>
            </c:strRef>
          </c:cat>
          <c:val>
            <c:numRef>
              <c:f>Sheet1!$C$2:$C$17</c:f>
              <c:numCache>
                <c:formatCode>General</c:formatCode>
                <c:ptCount val="16"/>
                <c:pt idx="0">
                  <c:v>92</c:v>
                </c:pt>
                <c:pt idx="1">
                  <c:v>94.6</c:v>
                </c:pt>
                <c:pt idx="2">
                  <c:v>89.1</c:v>
                </c:pt>
                <c:pt idx="3">
                  <c:v>99</c:v>
                </c:pt>
                <c:pt idx="4">
                  <c:v>100</c:v>
                </c:pt>
                <c:pt idx="5">
                  <c:v>99.7</c:v>
                </c:pt>
                <c:pt idx="6">
                  <c:v>88.8</c:v>
                </c:pt>
                <c:pt idx="7">
                  <c:v>95.2</c:v>
                </c:pt>
                <c:pt idx="8">
                  <c:v>89.1</c:v>
                </c:pt>
                <c:pt idx="9">
                  <c:v>96.5</c:v>
                </c:pt>
                <c:pt idx="10">
                  <c:v>100</c:v>
                </c:pt>
                <c:pt idx="11">
                  <c:v>91.3</c:v>
                </c:pt>
                <c:pt idx="12">
                  <c:v>86.9</c:v>
                </c:pt>
                <c:pt idx="13">
                  <c:v>87.8</c:v>
                </c:pt>
                <c:pt idx="14">
                  <c:v>90.4</c:v>
                </c:pt>
                <c:pt idx="15">
                  <c:v>93.4</c:v>
                </c:pt>
              </c:numCache>
            </c:numRef>
          </c:val>
          <c:extLst>
            <c:ext xmlns:c16="http://schemas.microsoft.com/office/drawing/2014/chart" uri="{C3380CC4-5D6E-409C-BE32-E72D297353CC}">
              <c16:uniqueId val="{00000001-2D62-4C80-B72C-00DCBE1B5EB8}"/>
            </c:ext>
          </c:extLst>
        </c:ser>
        <c:ser>
          <c:idx val="2"/>
          <c:order val="2"/>
          <c:tx>
            <c:strRef>
              <c:f>Sheet1!$D$1</c:f>
              <c:strCache>
                <c:ptCount val="1"/>
                <c:pt idx="0">
                  <c:v>GMM验证集</c:v>
                </c:pt>
              </c:strCache>
            </c:strRef>
          </c:tx>
          <c:spPr>
            <a:solidFill>
              <a:schemeClr val="accent6">
                <a:shade val="86000"/>
              </a:schemeClr>
            </a:solidFill>
            <a:ln>
              <a:noFill/>
            </a:ln>
            <a:effectLst/>
          </c:spPr>
          <c:invertIfNegative val="0"/>
          <c:cat>
            <c:strRef>
              <c:f>Sheet1!$A$2:$A$17</c:f>
              <c:strCache>
                <c:ptCount val="16"/>
                <c:pt idx="0">
                  <c:v>沙滩</c:v>
                </c:pt>
                <c:pt idx="1">
                  <c:v>公交</c:v>
                </c:pt>
                <c:pt idx="2">
                  <c:v>咖啡/餐馆</c:v>
                </c:pt>
                <c:pt idx="3">
                  <c:v>汽车</c:v>
                </c:pt>
                <c:pt idx="4">
                  <c:v>市中心</c:v>
                </c:pt>
                <c:pt idx="5">
                  <c:v>森林小径</c:v>
                </c:pt>
                <c:pt idx="6">
                  <c:v>杂货铺</c:v>
                </c:pt>
                <c:pt idx="7">
                  <c:v>家</c:v>
                </c:pt>
                <c:pt idx="8">
                  <c:v>图书馆</c:v>
                </c:pt>
                <c:pt idx="9">
                  <c:v>地铁站</c:v>
                </c:pt>
                <c:pt idx="10">
                  <c:v>办公室</c:v>
                </c:pt>
                <c:pt idx="11">
                  <c:v>公园</c:v>
                </c:pt>
                <c:pt idx="12">
                  <c:v>小区</c:v>
                </c:pt>
                <c:pt idx="13">
                  <c:v>火车</c:v>
                </c:pt>
                <c:pt idx="14">
                  <c:v>电车</c:v>
                </c:pt>
                <c:pt idx="15">
                  <c:v>平均</c:v>
                </c:pt>
              </c:strCache>
            </c:strRef>
          </c:cat>
          <c:val>
            <c:numRef>
              <c:f>Sheet1!$D$2:$D$17</c:f>
              <c:numCache>
                <c:formatCode>General</c:formatCode>
                <c:ptCount val="16"/>
                <c:pt idx="0">
                  <c:v>30.6</c:v>
                </c:pt>
                <c:pt idx="1">
                  <c:v>41.7</c:v>
                </c:pt>
                <c:pt idx="2">
                  <c:v>61.1</c:v>
                </c:pt>
                <c:pt idx="3">
                  <c:v>57.4</c:v>
                </c:pt>
                <c:pt idx="4">
                  <c:v>79.599999999999994</c:v>
                </c:pt>
                <c:pt idx="5">
                  <c:v>81.5</c:v>
                </c:pt>
                <c:pt idx="6">
                  <c:v>61.1</c:v>
                </c:pt>
                <c:pt idx="7">
                  <c:v>96.3</c:v>
                </c:pt>
                <c:pt idx="8">
                  <c:v>23.1</c:v>
                </c:pt>
                <c:pt idx="9">
                  <c:v>94.4</c:v>
                </c:pt>
                <c:pt idx="10">
                  <c:v>69.400000000000006</c:v>
                </c:pt>
                <c:pt idx="11">
                  <c:v>15.7</c:v>
                </c:pt>
                <c:pt idx="12">
                  <c:v>80.599999999999994</c:v>
                </c:pt>
                <c:pt idx="13">
                  <c:v>63</c:v>
                </c:pt>
                <c:pt idx="14">
                  <c:v>55.6</c:v>
                </c:pt>
                <c:pt idx="15">
                  <c:v>60.7</c:v>
                </c:pt>
              </c:numCache>
            </c:numRef>
          </c:val>
          <c:extLst>
            <c:ext xmlns:c16="http://schemas.microsoft.com/office/drawing/2014/chart" uri="{C3380CC4-5D6E-409C-BE32-E72D297353CC}">
              <c16:uniqueId val="{00000002-2D62-4C80-B72C-00DCBE1B5EB8}"/>
            </c:ext>
          </c:extLst>
        </c:ser>
        <c:ser>
          <c:idx val="3"/>
          <c:order val="3"/>
          <c:tx>
            <c:strRef>
              <c:f>Sheet1!$E$1</c:f>
              <c:strCache>
                <c:ptCount val="1"/>
                <c:pt idx="0">
                  <c:v>CNN验证集</c:v>
                </c:pt>
              </c:strCache>
            </c:strRef>
          </c:tx>
          <c:spPr>
            <a:solidFill>
              <a:schemeClr val="accent6">
                <a:shade val="58000"/>
              </a:schemeClr>
            </a:solidFill>
            <a:ln>
              <a:noFill/>
            </a:ln>
            <a:effectLst/>
          </c:spPr>
          <c:invertIfNegative val="0"/>
          <c:cat>
            <c:strRef>
              <c:f>Sheet1!$A$2:$A$17</c:f>
              <c:strCache>
                <c:ptCount val="16"/>
                <c:pt idx="0">
                  <c:v>沙滩</c:v>
                </c:pt>
                <c:pt idx="1">
                  <c:v>公交</c:v>
                </c:pt>
                <c:pt idx="2">
                  <c:v>咖啡/餐馆</c:v>
                </c:pt>
                <c:pt idx="3">
                  <c:v>汽车</c:v>
                </c:pt>
                <c:pt idx="4">
                  <c:v>市中心</c:v>
                </c:pt>
                <c:pt idx="5">
                  <c:v>森林小径</c:v>
                </c:pt>
                <c:pt idx="6">
                  <c:v>杂货铺</c:v>
                </c:pt>
                <c:pt idx="7">
                  <c:v>家</c:v>
                </c:pt>
                <c:pt idx="8">
                  <c:v>图书馆</c:v>
                </c:pt>
                <c:pt idx="9">
                  <c:v>地铁站</c:v>
                </c:pt>
                <c:pt idx="10">
                  <c:v>办公室</c:v>
                </c:pt>
                <c:pt idx="11">
                  <c:v>公园</c:v>
                </c:pt>
                <c:pt idx="12">
                  <c:v>小区</c:v>
                </c:pt>
                <c:pt idx="13">
                  <c:v>火车</c:v>
                </c:pt>
                <c:pt idx="14">
                  <c:v>电车</c:v>
                </c:pt>
                <c:pt idx="15">
                  <c:v>平均</c:v>
                </c:pt>
              </c:strCache>
            </c:strRef>
          </c:cat>
          <c:val>
            <c:numRef>
              <c:f>Sheet1!$E$2:$E$17</c:f>
              <c:numCache>
                <c:formatCode>General</c:formatCode>
                <c:ptCount val="16"/>
                <c:pt idx="0">
                  <c:v>41.7</c:v>
                </c:pt>
                <c:pt idx="1">
                  <c:v>26.9</c:v>
                </c:pt>
                <c:pt idx="2">
                  <c:v>55.6</c:v>
                </c:pt>
                <c:pt idx="3">
                  <c:v>70.400000000000006</c:v>
                </c:pt>
                <c:pt idx="4">
                  <c:v>91.7</c:v>
                </c:pt>
                <c:pt idx="5">
                  <c:v>92.6</c:v>
                </c:pt>
                <c:pt idx="6">
                  <c:v>49.1</c:v>
                </c:pt>
                <c:pt idx="7">
                  <c:v>64.8</c:v>
                </c:pt>
                <c:pt idx="8">
                  <c:v>37</c:v>
                </c:pt>
                <c:pt idx="9">
                  <c:v>91.7</c:v>
                </c:pt>
                <c:pt idx="10">
                  <c:v>86.1</c:v>
                </c:pt>
                <c:pt idx="11">
                  <c:v>21.3</c:v>
                </c:pt>
                <c:pt idx="12">
                  <c:v>56.5</c:v>
                </c:pt>
                <c:pt idx="13">
                  <c:v>60.2</c:v>
                </c:pt>
                <c:pt idx="14">
                  <c:v>42.6</c:v>
                </c:pt>
                <c:pt idx="15">
                  <c:v>59.2</c:v>
                </c:pt>
              </c:numCache>
            </c:numRef>
          </c:val>
          <c:extLst>
            <c:ext xmlns:c16="http://schemas.microsoft.com/office/drawing/2014/chart" uri="{C3380CC4-5D6E-409C-BE32-E72D297353CC}">
              <c16:uniqueId val="{00000003-2D62-4C80-B72C-00DCBE1B5EB8}"/>
            </c:ext>
          </c:extLst>
        </c:ser>
        <c:dLbls>
          <c:showLegendKey val="0"/>
          <c:showVal val="0"/>
          <c:showCatName val="0"/>
          <c:showSerName val="0"/>
          <c:showPercent val="0"/>
          <c:showBubbleSize val="0"/>
        </c:dLbls>
        <c:gapWidth val="219"/>
        <c:overlap val="-27"/>
        <c:axId val="861104015"/>
        <c:axId val="861105695"/>
      </c:barChart>
      <c:catAx>
        <c:axId val="8611040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861105695"/>
        <c:crosses val="autoZero"/>
        <c:auto val="1"/>
        <c:lblAlgn val="ctr"/>
        <c:lblOffset val="100"/>
        <c:noMultiLvlLbl val="0"/>
      </c:catAx>
      <c:valAx>
        <c:axId val="861105695"/>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861104015"/>
        <c:crosses val="autoZero"/>
        <c:crossBetween val="between"/>
      </c:valAx>
      <c:spPr>
        <a:noFill/>
        <a:ln cap="rnd">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effectLst/>
              <a:latin typeface="+mn-lt"/>
              <a:ea typeface="+mn-ea"/>
              <a:cs typeface="+mn-cs"/>
            </a:defRPr>
          </a:pPr>
          <a:endParaRPr lang="zh-CN"/>
        </a:p>
      </c:txPr>
    </c:legend>
    <c:plotVisOnly val="1"/>
    <c:dispBlanksAs val="gap"/>
    <c:showDLblsOverMax val="0"/>
  </c:chart>
  <c:spPr>
    <a:solidFill>
      <a:schemeClr val="bg1"/>
    </a:solidFill>
    <a:ln w="9525" cap="flat" cmpd="sng" algn="ctr">
      <a:noFill/>
      <a:round/>
    </a:ln>
    <a:effectLst>
      <a:outerShdw blurRad="50800" dist="38100" dir="2700000" algn="tl" rotWithShape="0">
        <a:prstClr val="black">
          <a:alpha val="40000"/>
        </a:prstClr>
      </a:outerShdw>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barChart>
        <c:barDir val="col"/>
        <c:grouping val="clustered"/>
        <c:varyColors val="0"/>
        <c:ser>
          <c:idx val="0"/>
          <c:order val="0"/>
          <c:tx>
            <c:strRef>
              <c:f>Sheet1!$B$1</c:f>
              <c:strCache>
                <c:ptCount val="1"/>
                <c:pt idx="0">
                  <c:v>GMM开发集</c:v>
                </c:pt>
              </c:strCache>
            </c:strRef>
          </c:tx>
          <c:spPr>
            <a:solidFill>
              <a:schemeClr val="accent6">
                <a:tint val="58000"/>
              </a:schemeClr>
            </a:solidFill>
            <a:ln>
              <a:noFill/>
            </a:ln>
            <a:effectLst/>
          </c:spPr>
          <c:invertIfNegative val="0"/>
          <c:cat>
            <c:strRef>
              <c:f>Sheet1!$A$2:$A$17</c:f>
              <c:strCache>
                <c:ptCount val="16"/>
                <c:pt idx="0">
                  <c:v>沙滩</c:v>
                </c:pt>
                <c:pt idx="1">
                  <c:v>公交</c:v>
                </c:pt>
                <c:pt idx="2">
                  <c:v>咖啡/餐馆</c:v>
                </c:pt>
                <c:pt idx="3">
                  <c:v>汽车</c:v>
                </c:pt>
                <c:pt idx="4">
                  <c:v>市中心</c:v>
                </c:pt>
                <c:pt idx="5">
                  <c:v>森林小径</c:v>
                </c:pt>
                <c:pt idx="6">
                  <c:v>杂货铺</c:v>
                </c:pt>
                <c:pt idx="7">
                  <c:v>家</c:v>
                </c:pt>
                <c:pt idx="8">
                  <c:v>图书馆</c:v>
                </c:pt>
                <c:pt idx="9">
                  <c:v>地铁站</c:v>
                </c:pt>
                <c:pt idx="10">
                  <c:v>办公室</c:v>
                </c:pt>
                <c:pt idx="11">
                  <c:v>公园</c:v>
                </c:pt>
                <c:pt idx="12">
                  <c:v>小区</c:v>
                </c:pt>
                <c:pt idx="13">
                  <c:v>火车</c:v>
                </c:pt>
                <c:pt idx="14">
                  <c:v>电车</c:v>
                </c:pt>
                <c:pt idx="15">
                  <c:v>平均</c:v>
                </c:pt>
              </c:strCache>
            </c:strRef>
          </c:cat>
          <c:val>
            <c:numRef>
              <c:f>Sheet1!$B$2:$B$17</c:f>
              <c:numCache>
                <c:formatCode>General</c:formatCode>
                <c:ptCount val="16"/>
                <c:pt idx="0">
                  <c:v>76</c:v>
                </c:pt>
                <c:pt idx="1">
                  <c:v>83</c:v>
                </c:pt>
                <c:pt idx="2">
                  <c:v>78.5</c:v>
                </c:pt>
                <c:pt idx="3">
                  <c:v>92</c:v>
                </c:pt>
                <c:pt idx="4">
                  <c:v>86.5</c:v>
                </c:pt>
                <c:pt idx="5">
                  <c:v>66.7</c:v>
                </c:pt>
                <c:pt idx="6">
                  <c:v>74.400000000000006</c:v>
                </c:pt>
                <c:pt idx="7">
                  <c:v>72</c:v>
                </c:pt>
                <c:pt idx="8">
                  <c:v>60.6</c:v>
                </c:pt>
                <c:pt idx="9">
                  <c:v>77.2</c:v>
                </c:pt>
                <c:pt idx="10">
                  <c:v>97.8</c:v>
                </c:pt>
                <c:pt idx="11">
                  <c:v>48.4</c:v>
                </c:pt>
                <c:pt idx="12">
                  <c:v>73.7</c:v>
                </c:pt>
                <c:pt idx="13">
                  <c:v>36.200000000000003</c:v>
                </c:pt>
                <c:pt idx="14">
                  <c:v>81.7</c:v>
                </c:pt>
                <c:pt idx="15">
                  <c:v>73.599999999999994</c:v>
                </c:pt>
              </c:numCache>
            </c:numRef>
          </c:val>
          <c:extLst>
            <c:ext xmlns:c16="http://schemas.microsoft.com/office/drawing/2014/chart" uri="{C3380CC4-5D6E-409C-BE32-E72D297353CC}">
              <c16:uniqueId val="{00000000-665F-43FC-82E3-5A273F6FCBC1}"/>
            </c:ext>
          </c:extLst>
        </c:ser>
        <c:ser>
          <c:idx val="1"/>
          <c:order val="1"/>
          <c:tx>
            <c:strRef>
              <c:f>Sheet1!$C$1</c:f>
              <c:strCache>
                <c:ptCount val="1"/>
                <c:pt idx="0">
                  <c:v>改进系统开发集</c:v>
                </c:pt>
              </c:strCache>
            </c:strRef>
          </c:tx>
          <c:spPr>
            <a:solidFill>
              <a:schemeClr val="accent6">
                <a:tint val="86000"/>
              </a:schemeClr>
            </a:solidFill>
            <a:ln>
              <a:noFill/>
            </a:ln>
            <a:effectLst/>
          </c:spPr>
          <c:invertIfNegative val="0"/>
          <c:cat>
            <c:strRef>
              <c:f>Sheet1!$A$2:$A$17</c:f>
              <c:strCache>
                <c:ptCount val="16"/>
                <c:pt idx="0">
                  <c:v>沙滩</c:v>
                </c:pt>
                <c:pt idx="1">
                  <c:v>公交</c:v>
                </c:pt>
                <c:pt idx="2">
                  <c:v>咖啡/餐馆</c:v>
                </c:pt>
                <c:pt idx="3">
                  <c:v>汽车</c:v>
                </c:pt>
                <c:pt idx="4">
                  <c:v>市中心</c:v>
                </c:pt>
                <c:pt idx="5">
                  <c:v>森林小径</c:v>
                </c:pt>
                <c:pt idx="6">
                  <c:v>杂货铺</c:v>
                </c:pt>
                <c:pt idx="7">
                  <c:v>家</c:v>
                </c:pt>
                <c:pt idx="8">
                  <c:v>图书馆</c:v>
                </c:pt>
                <c:pt idx="9">
                  <c:v>地铁站</c:v>
                </c:pt>
                <c:pt idx="10">
                  <c:v>办公室</c:v>
                </c:pt>
                <c:pt idx="11">
                  <c:v>公园</c:v>
                </c:pt>
                <c:pt idx="12">
                  <c:v>小区</c:v>
                </c:pt>
                <c:pt idx="13">
                  <c:v>火车</c:v>
                </c:pt>
                <c:pt idx="14">
                  <c:v>电车</c:v>
                </c:pt>
                <c:pt idx="15">
                  <c:v>平均</c:v>
                </c:pt>
              </c:strCache>
            </c:strRef>
          </c:cat>
          <c:val>
            <c:numRef>
              <c:f>Sheet1!$C$2:$C$17</c:f>
              <c:numCache>
                <c:formatCode>General</c:formatCode>
                <c:ptCount val="16"/>
                <c:pt idx="0">
                  <c:v>89.6</c:v>
                </c:pt>
                <c:pt idx="1">
                  <c:v>98.2</c:v>
                </c:pt>
                <c:pt idx="2">
                  <c:v>88.3</c:v>
                </c:pt>
                <c:pt idx="3">
                  <c:v>99</c:v>
                </c:pt>
                <c:pt idx="4">
                  <c:v>89.7</c:v>
                </c:pt>
                <c:pt idx="5">
                  <c:v>99.8</c:v>
                </c:pt>
                <c:pt idx="6">
                  <c:v>93.6</c:v>
                </c:pt>
                <c:pt idx="7">
                  <c:v>84.1</c:v>
                </c:pt>
                <c:pt idx="8">
                  <c:v>88.5</c:v>
                </c:pt>
                <c:pt idx="9">
                  <c:v>100</c:v>
                </c:pt>
                <c:pt idx="10">
                  <c:v>98.9</c:v>
                </c:pt>
                <c:pt idx="11">
                  <c:v>80.3</c:v>
                </c:pt>
                <c:pt idx="12">
                  <c:v>86.8</c:v>
                </c:pt>
                <c:pt idx="13">
                  <c:v>91.4</c:v>
                </c:pt>
                <c:pt idx="14">
                  <c:v>92.7</c:v>
                </c:pt>
                <c:pt idx="15">
                  <c:v>92.1</c:v>
                </c:pt>
              </c:numCache>
            </c:numRef>
          </c:val>
          <c:extLst>
            <c:ext xmlns:c16="http://schemas.microsoft.com/office/drawing/2014/chart" uri="{C3380CC4-5D6E-409C-BE32-E72D297353CC}">
              <c16:uniqueId val="{00000001-665F-43FC-82E3-5A273F6FCBC1}"/>
            </c:ext>
          </c:extLst>
        </c:ser>
        <c:ser>
          <c:idx val="2"/>
          <c:order val="2"/>
          <c:tx>
            <c:strRef>
              <c:f>Sheet1!$D$1</c:f>
              <c:strCache>
                <c:ptCount val="1"/>
                <c:pt idx="0">
                  <c:v>GMM验证集</c:v>
                </c:pt>
              </c:strCache>
            </c:strRef>
          </c:tx>
          <c:spPr>
            <a:solidFill>
              <a:schemeClr val="accent6">
                <a:shade val="86000"/>
              </a:schemeClr>
            </a:solidFill>
            <a:ln>
              <a:noFill/>
            </a:ln>
            <a:effectLst/>
          </c:spPr>
          <c:invertIfNegative val="0"/>
          <c:cat>
            <c:strRef>
              <c:f>Sheet1!$A$2:$A$17</c:f>
              <c:strCache>
                <c:ptCount val="16"/>
                <c:pt idx="0">
                  <c:v>沙滩</c:v>
                </c:pt>
                <c:pt idx="1">
                  <c:v>公交</c:v>
                </c:pt>
                <c:pt idx="2">
                  <c:v>咖啡/餐馆</c:v>
                </c:pt>
                <c:pt idx="3">
                  <c:v>汽车</c:v>
                </c:pt>
                <c:pt idx="4">
                  <c:v>市中心</c:v>
                </c:pt>
                <c:pt idx="5">
                  <c:v>森林小径</c:v>
                </c:pt>
                <c:pt idx="6">
                  <c:v>杂货铺</c:v>
                </c:pt>
                <c:pt idx="7">
                  <c:v>家</c:v>
                </c:pt>
                <c:pt idx="8">
                  <c:v>图书馆</c:v>
                </c:pt>
                <c:pt idx="9">
                  <c:v>地铁站</c:v>
                </c:pt>
                <c:pt idx="10">
                  <c:v>办公室</c:v>
                </c:pt>
                <c:pt idx="11">
                  <c:v>公园</c:v>
                </c:pt>
                <c:pt idx="12">
                  <c:v>小区</c:v>
                </c:pt>
                <c:pt idx="13">
                  <c:v>火车</c:v>
                </c:pt>
                <c:pt idx="14">
                  <c:v>电车</c:v>
                </c:pt>
                <c:pt idx="15">
                  <c:v>平均</c:v>
                </c:pt>
              </c:strCache>
            </c:strRef>
          </c:cat>
          <c:val>
            <c:numRef>
              <c:f>Sheet1!$D$2:$D$17</c:f>
              <c:numCache>
                <c:formatCode>General</c:formatCode>
                <c:ptCount val="16"/>
                <c:pt idx="0">
                  <c:v>30.6</c:v>
                </c:pt>
                <c:pt idx="1">
                  <c:v>41.7</c:v>
                </c:pt>
                <c:pt idx="2">
                  <c:v>61.1</c:v>
                </c:pt>
                <c:pt idx="3">
                  <c:v>57.4</c:v>
                </c:pt>
                <c:pt idx="4">
                  <c:v>79.599999999999994</c:v>
                </c:pt>
                <c:pt idx="5">
                  <c:v>81.5</c:v>
                </c:pt>
                <c:pt idx="6">
                  <c:v>61.1</c:v>
                </c:pt>
                <c:pt idx="7">
                  <c:v>96.3</c:v>
                </c:pt>
                <c:pt idx="8">
                  <c:v>23.1</c:v>
                </c:pt>
                <c:pt idx="9">
                  <c:v>94.4</c:v>
                </c:pt>
                <c:pt idx="10">
                  <c:v>69.400000000000006</c:v>
                </c:pt>
                <c:pt idx="11">
                  <c:v>15.7</c:v>
                </c:pt>
                <c:pt idx="12">
                  <c:v>80.599999999999994</c:v>
                </c:pt>
                <c:pt idx="13">
                  <c:v>63</c:v>
                </c:pt>
                <c:pt idx="14">
                  <c:v>55.6</c:v>
                </c:pt>
                <c:pt idx="15">
                  <c:v>60.7</c:v>
                </c:pt>
              </c:numCache>
            </c:numRef>
          </c:val>
          <c:extLst>
            <c:ext xmlns:c16="http://schemas.microsoft.com/office/drawing/2014/chart" uri="{C3380CC4-5D6E-409C-BE32-E72D297353CC}">
              <c16:uniqueId val="{00000002-665F-43FC-82E3-5A273F6FCBC1}"/>
            </c:ext>
          </c:extLst>
        </c:ser>
        <c:ser>
          <c:idx val="3"/>
          <c:order val="3"/>
          <c:tx>
            <c:strRef>
              <c:f>Sheet1!$E$1</c:f>
              <c:strCache>
                <c:ptCount val="1"/>
                <c:pt idx="0">
                  <c:v>改进系统验证集</c:v>
                </c:pt>
              </c:strCache>
            </c:strRef>
          </c:tx>
          <c:spPr>
            <a:solidFill>
              <a:schemeClr val="accent6">
                <a:shade val="58000"/>
              </a:schemeClr>
            </a:solidFill>
            <a:ln>
              <a:noFill/>
            </a:ln>
            <a:effectLst/>
          </c:spPr>
          <c:invertIfNegative val="0"/>
          <c:cat>
            <c:strRef>
              <c:f>Sheet1!$A$2:$A$17</c:f>
              <c:strCache>
                <c:ptCount val="16"/>
                <c:pt idx="0">
                  <c:v>沙滩</c:v>
                </c:pt>
                <c:pt idx="1">
                  <c:v>公交</c:v>
                </c:pt>
                <c:pt idx="2">
                  <c:v>咖啡/餐馆</c:v>
                </c:pt>
                <c:pt idx="3">
                  <c:v>汽车</c:v>
                </c:pt>
                <c:pt idx="4">
                  <c:v>市中心</c:v>
                </c:pt>
                <c:pt idx="5">
                  <c:v>森林小径</c:v>
                </c:pt>
                <c:pt idx="6">
                  <c:v>杂货铺</c:v>
                </c:pt>
                <c:pt idx="7">
                  <c:v>家</c:v>
                </c:pt>
                <c:pt idx="8">
                  <c:v>图书馆</c:v>
                </c:pt>
                <c:pt idx="9">
                  <c:v>地铁站</c:v>
                </c:pt>
                <c:pt idx="10">
                  <c:v>办公室</c:v>
                </c:pt>
                <c:pt idx="11">
                  <c:v>公园</c:v>
                </c:pt>
                <c:pt idx="12">
                  <c:v>小区</c:v>
                </c:pt>
                <c:pt idx="13">
                  <c:v>火车</c:v>
                </c:pt>
                <c:pt idx="14">
                  <c:v>电车</c:v>
                </c:pt>
                <c:pt idx="15">
                  <c:v>平均</c:v>
                </c:pt>
              </c:strCache>
            </c:strRef>
          </c:cat>
          <c:val>
            <c:numRef>
              <c:f>Sheet1!$E$2:$E$17</c:f>
              <c:numCache>
                <c:formatCode>General</c:formatCode>
                <c:ptCount val="16"/>
                <c:pt idx="0">
                  <c:v>76.3</c:v>
                </c:pt>
                <c:pt idx="1">
                  <c:v>71.900000000000006</c:v>
                </c:pt>
                <c:pt idx="2">
                  <c:v>81.2</c:v>
                </c:pt>
                <c:pt idx="3">
                  <c:v>92.4</c:v>
                </c:pt>
                <c:pt idx="4">
                  <c:v>88.7</c:v>
                </c:pt>
                <c:pt idx="5">
                  <c:v>95.5</c:v>
                </c:pt>
                <c:pt idx="6">
                  <c:v>75.8</c:v>
                </c:pt>
                <c:pt idx="7">
                  <c:v>93.6</c:v>
                </c:pt>
                <c:pt idx="8">
                  <c:v>52.1</c:v>
                </c:pt>
                <c:pt idx="9">
                  <c:v>100</c:v>
                </c:pt>
                <c:pt idx="10">
                  <c:v>83.4</c:v>
                </c:pt>
                <c:pt idx="11">
                  <c:v>46.8</c:v>
                </c:pt>
                <c:pt idx="12">
                  <c:v>74.3</c:v>
                </c:pt>
                <c:pt idx="13">
                  <c:v>90.6</c:v>
                </c:pt>
                <c:pt idx="14">
                  <c:v>61</c:v>
                </c:pt>
                <c:pt idx="15">
                  <c:v>78.900000000000006</c:v>
                </c:pt>
              </c:numCache>
            </c:numRef>
          </c:val>
          <c:extLst>
            <c:ext xmlns:c16="http://schemas.microsoft.com/office/drawing/2014/chart" uri="{C3380CC4-5D6E-409C-BE32-E72D297353CC}">
              <c16:uniqueId val="{00000003-665F-43FC-82E3-5A273F6FCBC1}"/>
            </c:ext>
          </c:extLst>
        </c:ser>
        <c:dLbls>
          <c:showLegendKey val="0"/>
          <c:showVal val="0"/>
          <c:showCatName val="0"/>
          <c:showSerName val="0"/>
          <c:showPercent val="0"/>
          <c:showBubbleSize val="0"/>
        </c:dLbls>
        <c:gapWidth val="219"/>
        <c:overlap val="-27"/>
        <c:axId val="557937936"/>
        <c:axId val="557837456"/>
      </c:barChart>
      <c:catAx>
        <c:axId val="5579379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57837456"/>
        <c:crosses val="autoZero"/>
        <c:auto val="1"/>
        <c:lblAlgn val="ctr"/>
        <c:lblOffset val="100"/>
        <c:noMultiLvlLbl val="0"/>
      </c:catAx>
      <c:valAx>
        <c:axId val="557837456"/>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579379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noFill/>
      <a:round/>
    </a:ln>
    <a:effectLst>
      <a:outerShdw blurRad="50800" dist="38100" dir="2700000" algn="tl" rotWithShape="0">
        <a:prstClr val="black">
          <a:alpha val="40000"/>
        </a:prstClr>
      </a:outerShdw>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barChart>
        <c:barDir val="col"/>
        <c:grouping val="clustered"/>
        <c:varyColors val="0"/>
        <c:ser>
          <c:idx val="0"/>
          <c:order val="0"/>
          <c:tx>
            <c:strRef>
              <c:f>Sheet1!$B$1</c:f>
              <c:strCache>
                <c:ptCount val="1"/>
                <c:pt idx="0">
                  <c:v>CNN开发集</c:v>
                </c:pt>
              </c:strCache>
            </c:strRef>
          </c:tx>
          <c:spPr>
            <a:solidFill>
              <a:schemeClr val="accent6">
                <a:tint val="58000"/>
              </a:schemeClr>
            </a:solidFill>
            <a:ln>
              <a:noFill/>
            </a:ln>
            <a:effectLst/>
          </c:spPr>
          <c:invertIfNegative val="0"/>
          <c:cat>
            <c:strRef>
              <c:f>Sheet1!$A$2:$A$17</c:f>
              <c:strCache>
                <c:ptCount val="16"/>
                <c:pt idx="0">
                  <c:v>沙滩</c:v>
                </c:pt>
                <c:pt idx="1">
                  <c:v>公交</c:v>
                </c:pt>
                <c:pt idx="2">
                  <c:v>咖啡/餐馆</c:v>
                </c:pt>
                <c:pt idx="3">
                  <c:v>汽车</c:v>
                </c:pt>
                <c:pt idx="4">
                  <c:v>市中心</c:v>
                </c:pt>
                <c:pt idx="5">
                  <c:v>森林小径</c:v>
                </c:pt>
                <c:pt idx="6">
                  <c:v>杂货铺</c:v>
                </c:pt>
                <c:pt idx="7">
                  <c:v>家</c:v>
                </c:pt>
                <c:pt idx="8">
                  <c:v>图书馆</c:v>
                </c:pt>
                <c:pt idx="9">
                  <c:v>地铁站</c:v>
                </c:pt>
                <c:pt idx="10">
                  <c:v>办公室</c:v>
                </c:pt>
                <c:pt idx="11">
                  <c:v>公园</c:v>
                </c:pt>
                <c:pt idx="12">
                  <c:v>小区</c:v>
                </c:pt>
                <c:pt idx="13">
                  <c:v>火车</c:v>
                </c:pt>
                <c:pt idx="14">
                  <c:v>电车</c:v>
                </c:pt>
                <c:pt idx="15">
                  <c:v>平均</c:v>
                </c:pt>
              </c:strCache>
            </c:strRef>
          </c:cat>
          <c:val>
            <c:numRef>
              <c:f>Sheet1!$B$2:$B$17</c:f>
              <c:numCache>
                <c:formatCode>General</c:formatCode>
                <c:ptCount val="16"/>
                <c:pt idx="0">
                  <c:v>92</c:v>
                </c:pt>
                <c:pt idx="1">
                  <c:v>94.6</c:v>
                </c:pt>
                <c:pt idx="2">
                  <c:v>89.1</c:v>
                </c:pt>
                <c:pt idx="3">
                  <c:v>99</c:v>
                </c:pt>
                <c:pt idx="4">
                  <c:v>100</c:v>
                </c:pt>
                <c:pt idx="5">
                  <c:v>99.7</c:v>
                </c:pt>
                <c:pt idx="6">
                  <c:v>88.8</c:v>
                </c:pt>
                <c:pt idx="7">
                  <c:v>95.2</c:v>
                </c:pt>
                <c:pt idx="8">
                  <c:v>89.1</c:v>
                </c:pt>
                <c:pt idx="9">
                  <c:v>96.5</c:v>
                </c:pt>
                <c:pt idx="10">
                  <c:v>100</c:v>
                </c:pt>
                <c:pt idx="11">
                  <c:v>91.3</c:v>
                </c:pt>
                <c:pt idx="12">
                  <c:v>86.9</c:v>
                </c:pt>
                <c:pt idx="13">
                  <c:v>87.8</c:v>
                </c:pt>
                <c:pt idx="14">
                  <c:v>90.4</c:v>
                </c:pt>
                <c:pt idx="15">
                  <c:v>93.4</c:v>
                </c:pt>
              </c:numCache>
            </c:numRef>
          </c:val>
          <c:extLst>
            <c:ext xmlns:c16="http://schemas.microsoft.com/office/drawing/2014/chart" uri="{C3380CC4-5D6E-409C-BE32-E72D297353CC}">
              <c16:uniqueId val="{00000000-905D-4BD4-823F-51FCB51FAFCD}"/>
            </c:ext>
          </c:extLst>
        </c:ser>
        <c:ser>
          <c:idx val="1"/>
          <c:order val="1"/>
          <c:tx>
            <c:strRef>
              <c:f>Sheet1!$C$1</c:f>
              <c:strCache>
                <c:ptCount val="1"/>
                <c:pt idx="0">
                  <c:v>改进系统开发集</c:v>
                </c:pt>
              </c:strCache>
            </c:strRef>
          </c:tx>
          <c:spPr>
            <a:solidFill>
              <a:schemeClr val="accent6">
                <a:tint val="86000"/>
              </a:schemeClr>
            </a:solidFill>
            <a:ln>
              <a:noFill/>
            </a:ln>
            <a:effectLst/>
          </c:spPr>
          <c:invertIfNegative val="0"/>
          <c:cat>
            <c:strRef>
              <c:f>Sheet1!$A$2:$A$17</c:f>
              <c:strCache>
                <c:ptCount val="16"/>
                <c:pt idx="0">
                  <c:v>沙滩</c:v>
                </c:pt>
                <c:pt idx="1">
                  <c:v>公交</c:v>
                </c:pt>
                <c:pt idx="2">
                  <c:v>咖啡/餐馆</c:v>
                </c:pt>
                <c:pt idx="3">
                  <c:v>汽车</c:v>
                </c:pt>
                <c:pt idx="4">
                  <c:v>市中心</c:v>
                </c:pt>
                <c:pt idx="5">
                  <c:v>森林小径</c:v>
                </c:pt>
                <c:pt idx="6">
                  <c:v>杂货铺</c:v>
                </c:pt>
                <c:pt idx="7">
                  <c:v>家</c:v>
                </c:pt>
                <c:pt idx="8">
                  <c:v>图书馆</c:v>
                </c:pt>
                <c:pt idx="9">
                  <c:v>地铁站</c:v>
                </c:pt>
                <c:pt idx="10">
                  <c:v>办公室</c:v>
                </c:pt>
                <c:pt idx="11">
                  <c:v>公园</c:v>
                </c:pt>
                <c:pt idx="12">
                  <c:v>小区</c:v>
                </c:pt>
                <c:pt idx="13">
                  <c:v>火车</c:v>
                </c:pt>
                <c:pt idx="14">
                  <c:v>电车</c:v>
                </c:pt>
                <c:pt idx="15">
                  <c:v>平均</c:v>
                </c:pt>
              </c:strCache>
            </c:strRef>
          </c:cat>
          <c:val>
            <c:numRef>
              <c:f>Sheet1!$C$2:$C$17</c:f>
              <c:numCache>
                <c:formatCode>General</c:formatCode>
                <c:ptCount val="16"/>
                <c:pt idx="0">
                  <c:v>89.6</c:v>
                </c:pt>
                <c:pt idx="1">
                  <c:v>98.2</c:v>
                </c:pt>
                <c:pt idx="2">
                  <c:v>88.3</c:v>
                </c:pt>
                <c:pt idx="3">
                  <c:v>99</c:v>
                </c:pt>
                <c:pt idx="4">
                  <c:v>89.7</c:v>
                </c:pt>
                <c:pt idx="5">
                  <c:v>99.8</c:v>
                </c:pt>
                <c:pt idx="6">
                  <c:v>93.6</c:v>
                </c:pt>
                <c:pt idx="7">
                  <c:v>84.1</c:v>
                </c:pt>
                <c:pt idx="8">
                  <c:v>88.5</c:v>
                </c:pt>
                <c:pt idx="9">
                  <c:v>100</c:v>
                </c:pt>
                <c:pt idx="10">
                  <c:v>98.9</c:v>
                </c:pt>
                <c:pt idx="11">
                  <c:v>80.3</c:v>
                </c:pt>
                <c:pt idx="12">
                  <c:v>86.8</c:v>
                </c:pt>
                <c:pt idx="13">
                  <c:v>91.4</c:v>
                </c:pt>
                <c:pt idx="14">
                  <c:v>92.7</c:v>
                </c:pt>
                <c:pt idx="15">
                  <c:v>92.1</c:v>
                </c:pt>
              </c:numCache>
            </c:numRef>
          </c:val>
          <c:extLst>
            <c:ext xmlns:c16="http://schemas.microsoft.com/office/drawing/2014/chart" uri="{C3380CC4-5D6E-409C-BE32-E72D297353CC}">
              <c16:uniqueId val="{00000001-905D-4BD4-823F-51FCB51FAFCD}"/>
            </c:ext>
          </c:extLst>
        </c:ser>
        <c:ser>
          <c:idx val="2"/>
          <c:order val="2"/>
          <c:tx>
            <c:strRef>
              <c:f>Sheet1!$D$1</c:f>
              <c:strCache>
                <c:ptCount val="1"/>
                <c:pt idx="0">
                  <c:v>CNN验证集</c:v>
                </c:pt>
              </c:strCache>
            </c:strRef>
          </c:tx>
          <c:spPr>
            <a:solidFill>
              <a:schemeClr val="accent6">
                <a:shade val="86000"/>
              </a:schemeClr>
            </a:solidFill>
            <a:ln>
              <a:noFill/>
            </a:ln>
            <a:effectLst/>
          </c:spPr>
          <c:invertIfNegative val="0"/>
          <c:cat>
            <c:strRef>
              <c:f>Sheet1!$A$2:$A$17</c:f>
              <c:strCache>
                <c:ptCount val="16"/>
                <c:pt idx="0">
                  <c:v>沙滩</c:v>
                </c:pt>
                <c:pt idx="1">
                  <c:v>公交</c:v>
                </c:pt>
                <c:pt idx="2">
                  <c:v>咖啡/餐馆</c:v>
                </c:pt>
                <c:pt idx="3">
                  <c:v>汽车</c:v>
                </c:pt>
                <c:pt idx="4">
                  <c:v>市中心</c:v>
                </c:pt>
                <c:pt idx="5">
                  <c:v>森林小径</c:v>
                </c:pt>
                <c:pt idx="6">
                  <c:v>杂货铺</c:v>
                </c:pt>
                <c:pt idx="7">
                  <c:v>家</c:v>
                </c:pt>
                <c:pt idx="8">
                  <c:v>图书馆</c:v>
                </c:pt>
                <c:pt idx="9">
                  <c:v>地铁站</c:v>
                </c:pt>
                <c:pt idx="10">
                  <c:v>办公室</c:v>
                </c:pt>
                <c:pt idx="11">
                  <c:v>公园</c:v>
                </c:pt>
                <c:pt idx="12">
                  <c:v>小区</c:v>
                </c:pt>
                <c:pt idx="13">
                  <c:v>火车</c:v>
                </c:pt>
                <c:pt idx="14">
                  <c:v>电车</c:v>
                </c:pt>
                <c:pt idx="15">
                  <c:v>平均</c:v>
                </c:pt>
              </c:strCache>
            </c:strRef>
          </c:cat>
          <c:val>
            <c:numRef>
              <c:f>Sheet1!$D$2:$D$17</c:f>
              <c:numCache>
                <c:formatCode>General</c:formatCode>
                <c:ptCount val="16"/>
                <c:pt idx="0">
                  <c:v>41.7</c:v>
                </c:pt>
                <c:pt idx="1">
                  <c:v>26.9</c:v>
                </c:pt>
                <c:pt idx="2">
                  <c:v>55.6</c:v>
                </c:pt>
                <c:pt idx="3">
                  <c:v>70.400000000000006</c:v>
                </c:pt>
                <c:pt idx="4">
                  <c:v>91.7</c:v>
                </c:pt>
                <c:pt idx="5">
                  <c:v>92.6</c:v>
                </c:pt>
                <c:pt idx="6">
                  <c:v>49.1</c:v>
                </c:pt>
                <c:pt idx="7">
                  <c:v>64.8</c:v>
                </c:pt>
                <c:pt idx="8">
                  <c:v>37</c:v>
                </c:pt>
                <c:pt idx="9">
                  <c:v>91.7</c:v>
                </c:pt>
                <c:pt idx="10">
                  <c:v>86.1</c:v>
                </c:pt>
                <c:pt idx="11">
                  <c:v>21.3</c:v>
                </c:pt>
                <c:pt idx="12">
                  <c:v>56.5</c:v>
                </c:pt>
                <c:pt idx="13">
                  <c:v>60.2</c:v>
                </c:pt>
                <c:pt idx="14">
                  <c:v>42.6</c:v>
                </c:pt>
                <c:pt idx="15">
                  <c:v>59.2</c:v>
                </c:pt>
              </c:numCache>
            </c:numRef>
          </c:val>
          <c:extLst>
            <c:ext xmlns:c16="http://schemas.microsoft.com/office/drawing/2014/chart" uri="{C3380CC4-5D6E-409C-BE32-E72D297353CC}">
              <c16:uniqueId val="{00000002-905D-4BD4-823F-51FCB51FAFCD}"/>
            </c:ext>
          </c:extLst>
        </c:ser>
        <c:ser>
          <c:idx val="3"/>
          <c:order val="3"/>
          <c:tx>
            <c:strRef>
              <c:f>Sheet1!$E$1</c:f>
              <c:strCache>
                <c:ptCount val="1"/>
                <c:pt idx="0">
                  <c:v>改进系统验证集</c:v>
                </c:pt>
              </c:strCache>
            </c:strRef>
          </c:tx>
          <c:spPr>
            <a:solidFill>
              <a:schemeClr val="accent6">
                <a:shade val="58000"/>
              </a:schemeClr>
            </a:solidFill>
            <a:ln>
              <a:noFill/>
            </a:ln>
            <a:effectLst/>
          </c:spPr>
          <c:invertIfNegative val="0"/>
          <c:cat>
            <c:strRef>
              <c:f>Sheet1!$A$2:$A$17</c:f>
              <c:strCache>
                <c:ptCount val="16"/>
                <c:pt idx="0">
                  <c:v>沙滩</c:v>
                </c:pt>
                <c:pt idx="1">
                  <c:v>公交</c:v>
                </c:pt>
                <c:pt idx="2">
                  <c:v>咖啡/餐馆</c:v>
                </c:pt>
                <c:pt idx="3">
                  <c:v>汽车</c:v>
                </c:pt>
                <c:pt idx="4">
                  <c:v>市中心</c:v>
                </c:pt>
                <c:pt idx="5">
                  <c:v>森林小径</c:v>
                </c:pt>
                <c:pt idx="6">
                  <c:v>杂货铺</c:v>
                </c:pt>
                <c:pt idx="7">
                  <c:v>家</c:v>
                </c:pt>
                <c:pt idx="8">
                  <c:v>图书馆</c:v>
                </c:pt>
                <c:pt idx="9">
                  <c:v>地铁站</c:v>
                </c:pt>
                <c:pt idx="10">
                  <c:v>办公室</c:v>
                </c:pt>
                <c:pt idx="11">
                  <c:v>公园</c:v>
                </c:pt>
                <c:pt idx="12">
                  <c:v>小区</c:v>
                </c:pt>
                <c:pt idx="13">
                  <c:v>火车</c:v>
                </c:pt>
                <c:pt idx="14">
                  <c:v>电车</c:v>
                </c:pt>
                <c:pt idx="15">
                  <c:v>平均</c:v>
                </c:pt>
              </c:strCache>
            </c:strRef>
          </c:cat>
          <c:val>
            <c:numRef>
              <c:f>Sheet1!$E$2:$E$17</c:f>
              <c:numCache>
                <c:formatCode>General</c:formatCode>
                <c:ptCount val="16"/>
                <c:pt idx="0">
                  <c:v>76.3</c:v>
                </c:pt>
                <c:pt idx="1">
                  <c:v>71.900000000000006</c:v>
                </c:pt>
                <c:pt idx="2">
                  <c:v>81.2</c:v>
                </c:pt>
                <c:pt idx="3">
                  <c:v>92.4</c:v>
                </c:pt>
                <c:pt idx="4">
                  <c:v>88.7</c:v>
                </c:pt>
                <c:pt idx="5">
                  <c:v>95.5</c:v>
                </c:pt>
                <c:pt idx="6">
                  <c:v>75.8</c:v>
                </c:pt>
                <c:pt idx="7">
                  <c:v>93.6</c:v>
                </c:pt>
                <c:pt idx="8">
                  <c:v>52.1</c:v>
                </c:pt>
                <c:pt idx="9">
                  <c:v>100</c:v>
                </c:pt>
                <c:pt idx="10">
                  <c:v>83.4</c:v>
                </c:pt>
                <c:pt idx="11">
                  <c:v>46.8</c:v>
                </c:pt>
                <c:pt idx="12">
                  <c:v>74.3</c:v>
                </c:pt>
                <c:pt idx="13">
                  <c:v>90.6</c:v>
                </c:pt>
                <c:pt idx="14">
                  <c:v>61</c:v>
                </c:pt>
                <c:pt idx="15">
                  <c:v>78.900000000000006</c:v>
                </c:pt>
              </c:numCache>
            </c:numRef>
          </c:val>
          <c:extLst>
            <c:ext xmlns:c16="http://schemas.microsoft.com/office/drawing/2014/chart" uri="{C3380CC4-5D6E-409C-BE32-E72D297353CC}">
              <c16:uniqueId val="{00000003-905D-4BD4-823F-51FCB51FAFCD}"/>
            </c:ext>
          </c:extLst>
        </c:ser>
        <c:dLbls>
          <c:showLegendKey val="0"/>
          <c:showVal val="0"/>
          <c:showCatName val="0"/>
          <c:showSerName val="0"/>
          <c:showPercent val="0"/>
          <c:showBubbleSize val="0"/>
        </c:dLbls>
        <c:gapWidth val="219"/>
        <c:overlap val="-27"/>
        <c:axId val="577720176"/>
        <c:axId val="577723456"/>
      </c:barChart>
      <c:catAx>
        <c:axId val="577720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77723456"/>
        <c:crosses val="autoZero"/>
        <c:auto val="1"/>
        <c:lblAlgn val="ctr"/>
        <c:lblOffset val="100"/>
        <c:noMultiLvlLbl val="0"/>
      </c:catAx>
      <c:valAx>
        <c:axId val="577723456"/>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777201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noFill/>
      <a:round/>
    </a:ln>
    <a:effectLst>
      <a:outerShdw blurRad="50800" dist="38100" dir="2700000" algn="tl" rotWithShape="0">
        <a:prstClr val="black">
          <a:alpha val="40000"/>
        </a:prstClr>
      </a:outerShdw>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6">
  <a:schemeClr val="accent6"/>
</cs:colorStyle>
</file>

<file path=ppt/charts/colors2.xml><?xml version="1.0" encoding="utf-8"?>
<cs:colorStyle xmlns:cs="http://schemas.microsoft.com/office/drawing/2012/chartStyle" xmlns:a="http://schemas.openxmlformats.org/drawingml/2006/main" meth="withinLinearReversed" id="26">
  <a:schemeClr val="accent6"/>
</cs:colorStyle>
</file>

<file path=ppt/charts/colors3.xml><?xml version="1.0" encoding="utf-8"?>
<cs:colorStyle xmlns:cs="http://schemas.microsoft.com/office/drawing/2012/chartStyle" xmlns:a="http://schemas.openxmlformats.org/drawingml/2006/main" meth="withinLinearReversed" id="26">
  <a:schemeClr val="accent6"/>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674154-717C-441D-A2DC-12EDC69212FD}" type="datetimeFigureOut">
              <a:rPr lang="zh-CN" altLang="en-US" smtClean="0"/>
              <a:t>2019/5/22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96E98A-880B-45AD-AFF1-CCCD113CF9CC}" type="slidenum">
              <a:rPr lang="zh-CN" altLang="en-US" smtClean="0"/>
              <a:t>‹#›</a:t>
            </a:fld>
            <a:endParaRPr lang="zh-CN" altLang="en-US"/>
          </a:p>
        </p:txBody>
      </p:sp>
    </p:spTree>
    <p:extLst>
      <p:ext uri="{BB962C8B-B14F-4D97-AF65-F5344CB8AC3E}">
        <p14:creationId xmlns:p14="http://schemas.microsoft.com/office/powerpoint/2010/main" val="19362019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老师们大家下午好，我今天的答辩题目是。。。</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3896E98A-880B-45AD-AFF1-CCCD113CF9CC}" type="slidenum">
              <a:rPr lang="zh-CN" altLang="en-US" smtClean="0"/>
              <a:t>1</a:t>
            </a:fld>
            <a:endParaRPr lang="zh-CN" altLang="en-US"/>
          </a:p>
        </p:txBody>
      </p:sp>
    </p:spTree>
    <p:extLst>
      <p:ext uri="{BB962C8B-B14F-4D97-AF65-F5344CB8AC3E}">
        <p14:creationId xmlns:p14="http://schemas.microsoft.com/office/powerpoint/2010/main" val="31751770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buFont typeface="Arial" panose="020B0604020202020204" pitchFamily="34" charset="0"/>
              <a:buNone/>
            </a:pPr>
            <a:r>
              <a:rPr lang="zh-CN" altLang="en-US" dirty="0">
                <a:solidFill>
                  <a:schemeClr val="tx1">
                    <a:lumMod val="85000"/>
                    <a:lumOff val="15000"/>
                  </a:schemeClr>
                </a:solidFill>
                <a:latin typeface="PingFang SC" panose="020B0400000000000000" pitchFamily="34" charset="-122"/>
                <a:ea typeface="思源黑体 Normal" panose="020B0400000000000000" pitchFamily="34" charset="-122"/>
              </a:rPr>
              <a:t>由于</a:t>
            </a:r>
            <a:r>
              <a:rPr lang="zh-CN" altLang="zh-CN" dirty="0">
                <a:solidFill>
                  <a:schemeClr val="tx1">
                    <a:lumMod val="85000"/>
                    <a:lumOff val="15000"/>
                  </a:schemeClr>
                </a:solidFill>
                <a:latin typeface="PingFang SC" panose="020B0400000000000000" pitchFamily="34" charset="-122"/>
                <a:ea typeface="思源黑体 Normal" panose="020B0400000000000000" pitchFamily="34" charset="-122"/>
              </a:rPr>
              <a:t>研究界缺乏协调一致的标准来评估和测试解决这个问题的算法</a:t>
            </a:r>
            <a:r>
              <a:rPr lang="zh-CN" altLang="en-US" dirty="0">
                <a:solidFill>
                  <a:schemeClr val="tx1">
                    <a:lumMod val="85000"/>
                    <a:lumOff val="15000"/>
                  </a:schemeClr>
                </a:solidFill>
                <a:latin typeface="PingFang SC" panose="020B0400000000000000" pitchFamily="34" charset="-122"/>
                <a:ea typeface="思源黑体 Normal" panose="020B0400000000000000" pitchFamily="34" charset="-122"/>
              </a:rPr>
              <a:t>，在</a:t>
            </a:r>
            <a:r>
              <a:rPr lang="en-US" altLang="zh-CN" dirty="0">
                <a:solidFill>
                  <a:schemeClr val="tx1">
                    <a:lumMod val="85000"/>
                    <a:lumOff val="15000"/>
                  </a:schemeClr>
                </a:solidFill>
                <a:latin typeface="PingFang SC" panose="020B0400000000000000" pitchFamily="34" charset="-122"/>
                <a:ea typeface="思源黑体 Normal" panose="020B0400000000000000" pitchFamily="34" charset="-122"/>
              </a:rPr>
              <a:t>2013</a:t>
            </a:r>
            <a:r>
              <a:rPr lang="zh-CN" altLang="zh-CN" dirty="0">
                <a:solidFill>
                  <a:schemeClr val="tx1">
                    <a:lumMod val="85000"/>
                    <a:lumOff val="15000"/>
                  </a:schemeClr>
                </a:solidFill>
                <a:latin typeface="PingFang SC" panose="020B0400000000000000" pitchFamily="34" charset="-122"/>
                <a:ea typeface="思源黑体 Normal" panose="020B0400000000000000" pitchFamily="34" charset="-122"/>
              </a:rPr>
              <a:t>年</a:t>
            </a:r>
            <a:r>
              <a:rPr lang="en-US" altLang="zh-CN" dirty="0">
                <a:solidFill>
                  <a:schemeClr val="tx1">
                    <a:lumMod val="85000"/>
                    <a:lumOff val="15000"/>
                  </a:schemeClr>
                </a:solidFill>
                <a:latin typeface="PingFang SC" panose="020B0400000000000000" pitchFamily="34" charset="-122"/>
                <a:ea typeface="思源黑体 Normal" panose="020B0400000000000000" pitchFamily="34" charset="-122"/>
              </a:rPr>
              <a:t>IEEE</a:t>
            </a:r>
            <a:r>
              <a:rPr lang="zh-CN" altLang="zh-CN" dirty="0">
                <a:solidFill>
                  <a:schemeClr val="tx1">
                    <a:lumMod val="85000"/>
                    <a:lumOff val="15000"/>
                  </a:schemeClr>
                </a:solidFill>
                <a:latin typeface="PingFang SC" panose="020B0400000000000000" pitchFamily="34" charset="-122"/>
                <a:ea typeface="思源黑体 Normal" panose="020B0400000000000000" pitchFamily="34" charset="-122"/>
              </a:rPr>
              <a:t>音频和声学信号处理（</a:t>
            </a:r>
            <a:r>
              <a:rPr lang="en-US" altLang="zh-CN" dirty="0">
                <a:solidFill>
                  <a:schemeClr val="tx1">
                    <a:lumMod val="85000"/>
                    <a:lumOff val="15000"/>
                  </a:schemeClr>
                </a:solidFill>
                <a:latin typeface="PingFang SC" panose="020B0400000000000000" pitchFamily="34" charset="-122"/>
                <a:ea typeface="思源黑体 Normal" panose="020B0400000000000000" pitchFamily="34" charset="-122"/>
              </a:rPr>
              <a:t>AASP</a:t>
            </a:r>
            <a:r>
              <a:rPr lang="zh-CN" altLang="zh-CN" dirty="0">
                <a:solidFill>
                  <a:schemeClr val="tx1">
                    <a:lumMod val="85000"/>
                    <a:lumOff val="15000"/>
                  </a:schemeClr>
                </a:solidFill>
                <a:latin typeface="PingFang SC" panose="020B0400000000000000" pitchFamily="34" charset="-122"/>
                <a:ea typeface="思源黑体 Normal" panose="020B0400000000000000" pitchFamily="34" charset="-122"/>
              </a:rPr>
              <a:t>）</a:t>
            </a:r>
            <a:r>
              <a:rPr lang="zh-CN" altLang="en-US" dirty="0">
                <a:solidFill>
                  <a:schemeClr val="tx1">
                    <a:lumMod val="85000"/>
                    <a:lumOff val="15000"/>
                  </a:schemeClr>
                </a:solidFill>
                <a:latin typeface="PingFang SC" panose="020B0400000000000000" pitchFamily="34" charset="-122"/>
                <a:ea typeface="思源黑体 Normal" panose="020B0400000000000000" pitchFamily="34" charset="-122"/>
              </a:rPr>
              <a:t>联合举办了这个比赛，旨在</a:t>
            </a:r>
            <a:r>
              <a:rPr lang="zh-CN" altLang="zh-CN" dirty="0">
                <a:solidFill>
                  <a:schemeClr val="tx1">
                    <a:lumMod val="85000"/>
                    <a:lumOff val="15000"/>
                  </a:schemeClr>
                </a:solidFill>
                <a:latin typeface="PingFang SC" panose="020B0400000000000000" pitchFamily="34" charset="-122"/>
                <a:ea typeface="思源黑体 Normal" panose="020B0400000000000000" pitchFamily="34" charset="-122"/>
              </a:rPr>
              <a:t>测试和比较</a:t>
            </a:r>
            <a:r>
              <a:rPr lang="en-US" altLang="zh-CN" dirty="0">
                <a:solidFill>
                  <a:schemeClr val="tx1">
                    <a:lumMod val="85000"/>
                    <a:lumOff val="15000"/>
                  </a:schemeClr>
                </a:solidFill>
                <a:latin typeface="PingFang SC" panose="020B0400000000000000" pitchFamily="34" charset="-122"/>
                <a:ea typeface="思源黑体 Normal" panose="020B0400000000000000" pitchFamily="34" charset="-122"/>
              </a:rPr>
              <a:t>ASC</a:t>
            </a:r>
            <a:r>
              <a:rPr lang="zh-CN" altLang="zh-CN" dirty="0">
                <a:solidFill>
                  <a:schemeClr val="tx1">
                    <a:lumMod val="85000"/>
                    <a:lumOff val="15000"/>
                  </a:schemeClr>
                </a:solidFill>
                <a:latin typeface="PingFang SC" panose="020B0400000000000000" pitchFamily="34" charset="-122"/>
                <a:ea typeface="思源黑体 Normal" panose="020B0400000000000000" pitchFamily="34" charset="-122"/>
              </a:rPr>
              <a:t>和事件检测与分类算法</a:t>
            </a:r>
            <a:r>
              <a:rPr lang="zh-CN" altLang="en-US" dirty="0">
                <a:solidFill>
                  <a:schemeClr val="tx1">
                    <a:lumMod val="85000"/>
                    <a:lumOff val="15000"/>
                  </a:schemeClr>
                </a:solidFill>
                <a:latin typeface="PingFang SC" panose="020B0400000000000000" pitchFamily="34" charset="-122"/>
                <a:ea typeface="思源黑体 Normal" panose="020B0400000000000000" pitchFamily="34" charset="-122"/>
              </a:rPr>
              <a:t>。本文所使用的数据集来自该比赛在</a:t>
            </a:r>
            <a:r>
              <a:rPr lang="en-US" altLang="zh-CN" dirty="0">
                <a:solidFill>
                  <a:schemeClr val="tx1">
                    <a:lumMod val="85000"/>
                    <a:lumOff val="15000"/>
                  </a:schemeClr>
                </a:solidFill>
                <a:latin typeface="PingFang SC" panose="020B0400000000000000" pitchFamily="34" charset="-122"/>
                <a:ea typeface="思源黑体 Normal" panose="020B0400000000000000" pitchFamily="34" charset="-122"/>
              </a:rPr>
              <a:t>2017</a:t>
            </a:r>
            <a:r>
              <a:rPr lang="zh-CN" altLang="en-US" dirty="0">
                <a:solidFill>
                  <a:schemeClr val="tx1">
                    <a:lumMod val="85000"/>
                    <a:lumOff val="15000"/>
                  </a:schemeClr>
                </a:solidFill>
                <a:latin typeface="PingFang SC" panose="020B0400000000000000" pitchFamily="34" charset="-122"/>
                <a:ea typeface="思源黑体 Normal" panose="020B0400000000000000" pitchFamily="34" charset="-122"/>
              </a:rPr>
              <a:t>年的数据，后面会详细介绍。</a:t>
            </a:r>
            <a:endParaRPr lang="en-US" altLang="zh-CN" dirty="0">
              <a:solidFill>
                <a:schemeClr val="tx1">
                  <a:lumMod val="85000"/>
                  <a:lumOff val="15000"/>
                </a:schemeClr>
              </a:solidFill>
              <a:latin typeface="PingFang SC" panose="020B0400000000000000" pitchFamily="34" charset="-122"/>
              <a:ea typeface="思源黑体 Normal" panose="020B0400000000000000" pitchFamily="34" charset="-122"/>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zh-CN" altLang="en-US" dirty="0">
                <a:solidFill>
                  <a:schemeClr val="tx1">
                    <a:lumMod val="85000"/>
                    <a:lumOff val="15000"/>
                  </a:schemeClr>
                </a:solidFill>
                <a:latin typeface="PingFang SC" panose="020B0400000000000000" pitchFamily="34" charset="-122"/>
                <a:ea typeface="思源黑体 Normal" panose="020B0400000000000000" pitchFamily="34" charset="-122"/>
              </a:rPr>
              <a:t>目前已经有</a:t>
            </a:r>
            <a:r>
              <a:rPr lang="en-US" altLang="zh-CN" dirty="0">
                <a:solidFill>
                  <a:schemeClr val="tx1">
                    <a:lumMod val="85000"/>
                    <a:lumOff val="15000"/>
                  </a:schemeClr>
                </a:solidFill>
                <a:latin typeface="PingFang SC" panose="020B0400000000000000" pitchFamily="34" charset="-122"/>
                <a:ea typeface="思源黑体 Normal" panose="020B0400000000000000" pitchFamily="34" charset="-122"/>
              </a:rPr>
              <a:t>13</a:t>
            </a:r>
            <a:r>
              <a:rPr lang="zh-CN" altLang="en-US" dirty="0">
                <a:solidFill>
                  <a:schemeClr val="tx1">
                    <a:lumMod val="85000"/>
                    <a:lumOff val="15000"/>
                  </a:schemeClr>
                </a:solidFill>
                <a:latin typeface="PingFang SC" panose="020B0400000000000000" pitchFamily="34" charset="-122"/>
                <a:ea typeface="思源黑体 Normal" panose="020B0400000000000000" pitchFamily="34" charset="-122"/>
              </a:rPr>
              <a:t>、</a:t>
            </a:r>
            <a:r>
              <a:rPr lang="en-US" altLang="zh-CN" dirty="0">
                <a:solidFill>
                  <a:schemeClr val="tx1">
                    <a:lumMod val="85000"/>
                    <a:lumOff val="15000"/>
                  </a:schemeClr>
                </a:solidFill>
                <a:latin typeface="PingFang SC" panose="020B0400000000000000" pitchFamily="34" charset="-122"/>
                <a:ea typeface="思源黑体 Normal" panose="020B0400000000000000" pitchFamily="34" charset="-122"/>
              </a:rPr>
              <a:t>16</a:t>
            </a:r>
            <a:r>
              <a:rPr lang="zh-CN" altLang="en-US" dirty="0">
                <a:solidFill>
                  <a:schemeClr val="tx1">
                    <a:lumMod val="85000"/>
                    <a:lumOff val="15000"/>
                  </a:schemeClr>
                </a:solidFill>
                <a:latin typeface="PingFang SC" panose="020B0400000000000000" pitchFamily="34" charset="-122"/>
                <a:ea typeface="思源黑体 Normal" panose="020B0400000000000000" pitchFamily="34" charset="-122"/>
              </a:rPr>
              <a:t>、</a:t>
            </a:r>
            <a:r>
              <a:rPr lang="en-US" altLang="zh-CN" dirty="0">
                <a:solidFill>
                  <a:schemeClr val="tx1">
                    <a:lumMod val="85000"/>
                    <a:lumOff val="15000"/>
                  </a:schemeClr>
                </a:solidFill>
                <a:latin typeface="PingFang SC" panose="020B0400000000000000" pitchFamily="34" charset="-122"/>
                <a:ea typeface="思源黑体 Normal" panose="020B0400000000000000" pitchFamily="34" charset="-122"/>
              </a:rPr>
              <a:t>17</a:t>
            </a:r>
            <a:r>
              <a:rPr lang="zh-CN" altLang="en-US" dirty="0">
                <a:solidFill>
                  <a:schemeClr val="tx1">
                    <a:lumMod val="85000"/>
                    <a:lumOff val="15000"/>
                  </a:schemeClr>
                </a:solidFill>
                <a:latin typeface="PingFang SC" panose="020B0400000000000000" pitchFamily="34" charset="-122"/>
                <a:ea typeface="思源黑体 Normal" panose="020B0400000000000000" pitchFamily="34" charset="-122"/>
              </a:rPr>
              <a:t>、</a:t>
            </a:r>
            <a:r>
              <a:rPr lang="en-US" altLang="zh-CN" dirty="0">
                <a:solidFill>
                  <a:schemeClr val="tx1">
                    <a:lumMod val="85000"/>
                    <a:lumOff val="15000"/>
                  </a:schemeClr>
                </a:solidFill>
                <a:latin typeface="PingFang SC" panose="020B0400000000000000" pitchFamily="34" charset="-122"/>
                <a:ea typeface="思源黑体 Normal" panose="020B0400000000000000" pitchFamily="34" charset="-122"/>
              </a:rPr>
              <a:t>18</a:t>
            </a:r>
            <a:r>
              <a:rPr lang="zh-CN" altLang="en-US" dirty="0">
                <a:solidFill>
                  <a:schemeClr val="tx1">
                    <a:lumMod val="85000"/>
                    <a:lumOff val="15000"/>
                  </a:schemeClr>
                </a:solidFill>
                <a:latin typeface="PingFang SC" panose="020B0400000000000000" pitchFamily="34" charset="-122"/>
                <a:ea typeface="思源黑体 Normal" panose="020B0400000000000000" pitchFamily="34" charset="-122"/>
              </a:rPr>
              <a:t>届的结果，</a:t>
            </a:r>
            <a:r>
              <a:rPr lang="en-US" altLang="zh-CN" dirty="0">
                <a:solidFill>
                  <a:schemeClr val="tx1">
                    <a:lumMod val="85000"/>
                    <a:lumOff val="15000"/>
                  </a:schemeClr>
                </a:solidFill>
                <a:latin typeface="PingFang SC" panose="020B0400000000000000" pitchFamily="34" charset="-122"/>
                <a:ea typeface="思源黑体 Normal" panose="020B0400000000000000" pitchFamily="34" charset="-122"/>
              </a:rPr>
              <a:t>19</a:t>
            </a:r>
            <a:r>
              <a:rPr lang="zh-CN" altLang="en-US" dirty="0">
                <a:solidFill>
                  <a:schemeClr val="tx1">
                    <a:lumMod val="85000"/>
                    <a:lumOff val="15000"/>
                  </a:schemeClr>
                </a:solidFill>
                <a:latin typeface="PingFang SC" panose="020B0400000000000000" pitchFamily="34" charset="-122"/>
                <a:ea typeface="思源黑体 Normal" panose="020B0400000000000000" pitchFamily="34" charset="-122"/>
              </a:rPr>
              <a:t>届目前正在举行。此比赛在开办以来受到了全世界本领域研究者的关注，参赛人数逐年增加。</a:t>
            </a:r>
            <a:r>
              <a:rPr lang="zh-CN" altLang="en-US" sz="1200" kern="1200" dirty="0">
                <a:solidFill>
                  <a:schemeClr val="tx1"/>
                </a:solidFill>
                <a:effectLst/>
                <a:latin typeface="+mn-lt"/>
                <a:ea typeface="+mn-ea"/>
                <a:cs typeface="+mn-cs"/>
              </a:rPr>
              <a:t>在这个挑战赛中，主办方团队采集了大量高质量的音频文件用于比赛，且每一年除了基本的音频场景分类任务以外，还包括其他丰富的挑战项目，诸如日常生活中的音频事件检测、稀有音频事件检测、鸟类音频检测等。过去几年来，本挑战赛中已经提出了许多音频场景分类及音频事件检测技术，对整个音 频场景分类领域的发展做出了极大的贡献。其中音频场景分类从一开始就是一项受欢迎的任务，在过去的几年中，参与者数量最多。</a:t>
            </a:r>
            <a:r>
              <a:rPr lang="zh-CN" altLang="en-US" dirty="0">
                <a:solidFill>
                  <a:schemeClr val="tx1">
                    <a:lumMod val="85000"/>
                    <a:lumOff val="15000"/>
                  </a:schemeClr>
                </a:solidFill>
                <a:latin typeface="PingFang SC" panose="020B0400000000000000" pitchFamily="34" charset="-122"/>
                <a:ea typeface="思源黑体 Normal" panose="020B0400000000000000" pitchFamily="34" charset="-122"/>
              </a:rPr>
              <a:t>且自</a:t>
            </a:r>
            <a:r>
              <a:rPr lang="en-US" altLang="zh-CN" dirty="0">
                <a:solidFill>
                  <a:schemeClr val="tx1">
                    <a:lumMod val="85000"/>
                    <a:lumOff val="15000"/>
                  </a:schemeClr>
                </a:solidFill>
                <a:latin typeface="PingFang SC" panose="020B0400000000000000" pitchFamily="34" charset="-122"/>
                <a:ea typeface="思源黑体 Normal" panose="020B0400000000000000" pitchFamily="34" charset="-122"/>
              </a:rPr>
              <a:t>2016</a:t>
            </a:r>
            <a:r>
              <a:rPr lang="zh-CN" altLang="en-US" dirty="0">
                <a:solidFill>
                  <a:schemeClr val="tx1">
                    <a:lumMod val="85000"/>
                    <a:lumOff val="15000"/>
                  </a:schemeClr>
                </a:solidFill>
                <a:latin typeface="PingFang SC" panose="020B0400000000000000" pitchFamily="34" charset="-122"/>
                <a:ea typeface="思源黑体 Normal" panose="020B0400000000000000" pitchFamily="34" charset="-122"/>
              </a:rPr>
              <a:t>年后，深度学习方法成为了该项比赛的主流方法。</a:t>
            </a:r>
            <a:endParaRPr lang="en-US" altLang="zh-CN" dirty="0">
              <a:solidFill>
                <a:schemeClr val="tx1">
                  <a:lumMod val="85000"/>
                  <a:lumOff val="15000"/>
                </a:schemeClr>
              </a:solidFill>
              <a:latin typeface="PingFang SC" panose="020B0400000000000000" pitchFamily="34" charset="-122"/>
              <a:ea typeface="思源黑体 Normal" panose="020B0400000000000000" pitchFamily="34" charset="-122"/>
            </a:endParaRPr>
          </a:p>
        </p:txBody>
      </p:sp>
      <p:sp>
        <p:nvSpPr>
          <p:cNvPr id="4" name="灯片编号占位符 3"/>
          <p:cNvSpPr>
            <a:spLocks noGrp="1"/>
          </p:cNvSpPr>
          <p:nvPr>
            <p:ph type="sldNum" sz="quarter" idx="5"/>
          </p:nvPr>
        </p:nvSpPr>
        <p:spPr/>
        <p:txBody>
          <a:bodyPr/>
          <a:lstStyle/>
          <a:p>
            <a:fld id="{3896E98A-880B-45AD-AFF1-CCCD113CF9CC}" type="slidenum">
              <a:rPr lang="zh-CN" altLang="en-US" smtClean="0"/>
              <a:t>11</a:t>
            </a:fld>
            <a:endParaRPr lang="zh-CN" altLang="en-US"/>
          </a:p>
        </p:txBody>
      </p:sp>
    </p:spTree>
    <p:extLst>
      <p:ext uri="{BB962C8B-B14F-4D97-AF65-F5344CB8AC3E}">
        <p14:creationId xmlns:p14="http://schemas.microsoft.com/office/powerpoint/2010/main" val="1431017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音频场景分类的核心在于得到一个性能良好的分类器。在经过录音设备录制得到源音频文件后，通过音频场景分类技术，将不同音频通过特征提取以得到对应的特征，再根据这些特征进行音频场景的建模，即构造一个分类器。分类器在学习到充分样本后，会根据提取到的音频特征判断所属的音频场景类别。</a:t>
            </a:r>
            <a:endParaRPr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12</a:t>
            </a:fld>
            <a:endParaRPr lang="zh-CN" altLang="en-US"/>
          </a:p>
        </p:txBody>
      </p:sp>
    </p:spTree>
    <p:extLst>
      <p:ext uri="{BB962C8B-B14F-4D97-AF65-F5344CB8AC3E}">
        <p14:creationId xmlns:p14="http://schemas.microsoft.com/office/powerpoint/2010/main" val="136921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13</a:t>
            </a:fld>
            <a:endParaRPr lang="zh-CN" altLang="en-US"/>
          </a:p>
        </p:txBody>
      </p:sp>
    </p:spTree>
    <p:extLst>
      <p:ext uri="{BB962C8B-B14F-4D97-AF65-F5344CB8AC3E}">
        <p14:creationId xmlns:p14="http://schemas.microsoft.com/office/powerpoint/2010/main" val="111191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基线系统设计是为了与后面</a:t>
            </a:r>
            <a:r>
              <a:rPr kumimoji="1" lang="en-US" altLang="zh-CN" dirty="0"/>
              <a:t>CNN</a:t>
            </a:r>
            <a:r>
              <a:rPr kumimoji="1" lang="zh-CN" altLang="en-US" dirty="0"/>
              <a:t>的系统做对比</a:t>
            </a:r>
          </a:p>
        </p:txBody>
      </p:sp>
      <p:sp>
        <p:nvSpPr>
          <p:cNvPr id="4" name="灯片编号占位符 3"/>
          <p:cNvSpPr>
            <a:spLocks noGrp="1"/>
          </p:cNvSpPr>
          <p:nvPr>
            <p:ph type="sldNum" sz="quarter" idx="5"/>
          </p:nvPr>
        </p:nvSpPr>
        <p:spPr/>
        <p:txBody>
          <a:bodyPr/>
          <a:lstStyle/>
          <a:p>
            <a:fld id="{3896E98A-880B-45AD-AFF1-CCCD113CF9CC}" type="slidenum">
              <a:rPr lang="zh-CN" altLang="en-US" smtClean="0"/>
              <a:t>15</a:t>
            </a:fld>
            <a:endParaRPr lang="zh-CN" altLang="en-US"/>
          </a:p>
        </p:txBody>
      </p:sp>
    </p:spTree>
    <p:extLst>
      <p:ext uri="{BB962C8B-B14F-4D97-AF65-F5344CB8AC3E}">
        <p14:creationId xmlns:p14="http://schemas.microsoft.com/office/powerpoint/2010/main" val="432265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作为当今</a:t>
            </a:r>
            <a:r>
              <a:rPr lang="en-US" altLang="zh-CN" sz="1200" kern="1200" dirty="0">
                <a:solidFill>
                  <a:schemeClr val="tx1"/>
                </a:solidFill>
                <a:effectLst/>
                <a:latin typeface="+mn-lt"/>
                <a:ea typeface="+mn-ea"/>
                <a:cs typeface="+mn-cs"/>
              </a:rPr>
              <a:t>ASC</a:t>
            </a:r>
            <a:r>
              <a:rPr lang="zh-CN" altLang="en-US" sz="1200" kern="1200" dirty="0">
                <a:solidFill>
                  <a:schemeClr val="tx1"/>
                </a:solidFill>
                <a:effectLst/>
                <a:latin typeface="+mn-lt"/>
                <a:ea typeface="+mn-ea"/>
                <a:cs typeface="+mn-cs"/>
              </a:rPr>
              <a:t>最常用的特征，</a:t>
            </a:r>
            <a:r>
              <a:rPr lang="en-US" altLang="zh-CN" sz="1200" kern="1200" dirty="0">
                <a:solidFill>
                  <a:schemeClr val="tx1"/>
                </a:solidFill>
                <a:effectLst/>
                <a:latin typeface="+mn-lt"/>
                <a:ea typeface="+mn-ea"/>
                <a:cs typeface="+mn-cs"/>
              </a:rPr>
              <a:t>MFCC</a:t>
            </a:r>
            <a:r>
              <a:rPr lang="zh-CN" altLang="en-US" sz="1200" kern="1200" dirty="0">
                <a:solidFill>
                  <a:schemeClr val="tx1"/>
                </a:solidFill>
                <a:effectLst/>
                <a:latin typeface="+mn-lt"/>
                <a:ea typeface="+mn-ea"/>
                <a:cs typeface="+mn-cs"/>
              </a:rPr>
              <a:t>的频带划分是在梅尔刻度上等距划分的。与常规对数倒谱中的线性间隔频带相比，</a:t>
            </a:r>
            <a:r>
              <a:rPr lang="en-US" altLang="zh-CN" sz="1200" kern="1200" dirty="0">
                <a:solidFill>
                  <a:schemeClr val="tx1"/>
                </a:solidFill>
                <a:effectLst/>
                <a:latin typeface="+mn-lt"/>
                <a:ea typeface="+mn-ea"/>
                <a:cs typeface="+mn-cs"/>
              </a:rPr>
              <a:t>MFCC </a:t>
            </a:r>
            <a:r>
              <a:rPr lang="zh-CN" altLang="en-US" sz="1200" kern="1200" dirty="0">
                <a:solidFill>
                  <a:schemeClr val="tx1"/>
                </a:solidFill>
                <a:effectLst/>
                <a:latin typeface="+mn-lt"/>
                <a:ea typeface="+mn-ea"/>
                <a:cs typeface="+mn-cs"/>
              </a:rPr>
              <a:t>频带更接近人类的听觉系统。且通过 </a:t>
            </a:r>
            <a:r>
              <a:rPr lang="en-US" altLang="zh-CN" sz="1200" kern="1200" dirty="0">
                <a:solidFill>
                  <a:schemeClr val="tx1"/>
                </a:solidFill>
                <a:effectLst/>
                <a:latin typeface="+mn-lt"/>
                <a:ea typeface="+mn-ea"/>
                <a:cs typeface="+mn-cs"/>
              </a:rPr>
              <a:t>MFCC </a:t>
            </a:r>
            <a:r>
              <a:rPr lang="zh-CN" altLang="en-US" sz="1200" kern="1200" dirty="0">
                <a:solidFill>
                  <a:schemeClr val="tx1"/>
                </a:solidFill>
                <a:effectLst/>
                <a:latin typeface="+mn-lt"/>
                <a:ea typeface="+mn-ea"/>
                <a:cs typeface="+mn-cs"/>
              </a:rPr>
              <a:t>的处理，通常将许多复杂的特征用十几个简洁系数描述，加速了特征提取的速度。 </a:t>
            </a: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16</a:t>
            </a:fld>
            <a:endParaRPr lang="zh-CN" altLang="en-US"/>
          </a:p>
        </p:txBody>
      </p:sp>
    </p:spTree>
    <p:extLst>
      <p:ext uri="{BB962C8B-B14F-4D97-AF65-F5344CB8AC3E}">
        <p14:creationId xmlns:p14="http://schemas.microsoft.com/office/powerpoint/2010/main" val="382683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本文的</a:t>
            </a:r>
            <a:r>
              <a:rPr kumimoji="1" lang="en-US" altLang="zh-CN" dirty="0"/>
              <a:t>MFCC</a:t>
            </a:r>
            <a:r>
              <a:rPr kumimoji="1" lang="zh-CN" altLang="en-US" dirty="0"/>
              <a:t>提取基于</a:t>
            </a:r>
            <a:r>
              <a:rPr kumimoji="1" lang="en-US" altLang="zh-CN" dirty="0" err="1"/>
              <a:t>Pyhon.librosa</a:t>
            </a:r>
            <a:endParaRPr kumimoji="1"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17</a:t>
            </a:fld>
            <a:endParaRPr lang="zh-CN" altLang="en-US"/>
          </a:p>
        </p:txBody>
      </p:sp>
    </p:spTree>
    <p:extLst>
      <p:ext uri="{BB962C8B-B14F-4D97-AF65-F5344CB8AC3E}">
        <p14:creationId xmlns:p14="http://schemas.microsoft.com/office/powerpoint/2010/main" val="13211743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GMM </a:t>
            </a:r>
            <a:r>
              <a:rPr lang="zh-CN" altLang="en-US" sz="1200" kern="1200" dirty="0">
                <a:solidFill>
                  <a:schemeClr val="tx1"/>
                </a:solidFill>
                <a:effectLst/>
                <a:latin typeface="+mn-lt"/>
                <a:ea typeface="+mn-ea"/>
                <a:cs typeface="+mn-cs"/>
              </a:rPr>
              <a:t>即高斯混合模型，是表示为高斯分量密度加权和的参数概率密度函数。目前</a:t>
            </a:r>
            <a:r>
              <a:rPr lang="en-US" altLang="zh-CN" sz="1200" kern="1200" dirty="0">
                <a:solidFill>
                  <a:schemeClr val="tx1"/>
                </a:solidFill>
                <a:effectLst/>
                <a:latin typeface="+mn-lt"/>
                <a:ea typeface="+mn-ea"/>
                <a:cs typeface="+mn-cs"/>
              </a:rPr>
              <a:t>GMM</a:t>
            </a:r>
            <a:r>
              <a:rPr lang="zh-CN" altLang="en-US" sz="1200" kern="1200" dirty="0">
                <a:solidFill>
                  <a:schemeClr val="tx1"/>
                </a:solidFill>
                <a:effectLst/>
                <a:latin typeface="+mn-lt"/>
                <a:ea typeface="+mn-ea"/>
                <a:cs typeface="+mn-cs"/>
              </a:rPr>
              <a:t>已经广泛应用于语音识别、音频场景分类、音频事件检测、音频检索等领域，得到了研究人员的广泛的认可。基线系统使用</a:t>
            </a:r>
            <a:r>
              <a:rPr lang="en-US" altLang="zh-CN" sz="1200" kern="1200" dirty="0">
                <a:solidFill>
                  <a:schemeClr val="tx1"/>
                </a:solidFill>
                <a:effectLst/>
                <a:latin typeface="+mn-lt"/>
                <a:ea typeface="+mn-ea"/>
                <a:cs typeface="+mn-cs"/>
              </a:rPr>
              <a:t>GMM</a:t>
            </a:r>
            <a:r>
              <a:rPr lang="zh-CN" altLang="en-US" sz="1200" kern="1200" dirty="0">
                <a:solidFill>
                  <a:schemeClr val="tx1"/>
                </a:solidFill>
                <a:effectLst/>
                <a:latin typeface="+mn-lt"/>
                <a:ea typeface="+mn-ea"/>
                <a:cs typeface="+mn-cs"/>
              </a:rPr>
              <a:t>作为分类器，可以很快就得出结果</a:t>
            </a: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18</a:t>
            </a:fld>
            <a:endParaRPr lang="zh-CN" altLang="en-US"/>
          </a:p>
        </p:txBody>
      </p:sp>
    </p:spTree>
    <p:extLst>
      <p:ext uri="{BB962C8B-B14F-4D97-AF65-F5344CB8AC3E}">
        <p14:creationId xmlns:p14="http://schemas.microsoft.com/office/powerpoint/2010/main" val="27729174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开发集包含 </a:t>
            </a:r>
            <a:r>
              <a:rPr lang="en-US" altLang="zh-CN" sz="1200" kern="1200" dirty="0">
                <a:solidFill>
                  <a:schemeClr val="tx1"/>
                </a:solidFill>
                <a:effectLst/>
                <a:latin typeface="+mn-lt"/>
                <a:ea typeface="+mn-ea"/>
                <a:cs typeface="+mn-cs"/>
              </a:rPr>
              <a:t>4680 </a:t>
            </a:r>
            <a:r>
              <a:rPr lang="zh-CN" altLang="en-US" sz="1200" kern="1200" dirty="0">
                <a:solidFill>
                  <a:schemeClr val="tx1"/>
                </a:solidFill>
                <a:effectLst/>
                <a:latin typeface="+mn-lt"/>
                <a:ea typeface="+mn-ea"/>
                <a:cs typeface="+mn-cs"/>
              </a:rPr>
              <a:t>个 音频文件，每类场景的文件数皆为</a:t>
            </a:r>
            <a:r>
              <a:rPr lang="en-US" altLang="zh-CN" sz="1200" kern="1200" dirty="0">
                <a:solidFill>
                  <a:schemeClr val="tx1"/>
                </a:solidFill>
                <a:effectLst/>
                <a:latin typeface="+mn-lt"/>
                <a:ea typeface="+mn-ea"/>
                <a:cs typeface="+mn-cs"/>
              </a:rPr>
              <a:t>312</a:t>
            </a:r>
            <a:r>
              <a:rPr lang="zh-CN" altLang="en-US" sz="1200" kern="1200" dirty="0">
                <a:solidFill>
                  <a:schemeClr val="tx1"/>
                </a:solidFill>
                <a:effectLst/>
                <a:latin typeface="+mn-lt"/>
                <a:ea typeface="+mn-ea"/>
                <a:cs typeface="+mn-cs"/>
              </a:rPr>
              <a:t>个。其中大约 </a:t>
            </a:r>
            <a:r>
              <a:rPr lang="en-US" altLang="zh-CN" sz="1200" kern="1200" dirty="0">
                <a:solidFill>
                  <a:schemeClr val="tx1"/>
                </a:solidFill>
                <a:effectLst/>
                <a:latin typeface="+mn-lt"/>
                <a:ea typeface="+mn-ea"/>
                <a:cs typeface="+mn-cs"/>
              </a:rPr>
              <a:t>70%</a:t>
            </a:r>
            <a:r>
              <a:rPr lang="zh-CN" altLang="en-US" sz="1200" kern="1200" dirty="0">
                <a:solidFill>
                  <a:schemeClr val="tx1"/>
                </a:solidFill>
                <a:effectLst/>
                <a:latin typeface="+mn-lt"/>
                <a:ea typeface="+mn-ea"/>
                <a:cs typeface="+mn-cs"/>
              </a:rPr>
              <a:t>的数据用于训练音频场景分类模型，剩下约</a:t>
            </a:r>
            <a:r>
              <a:rPr lang="en-US" altLang="zh-CN" sz="1200" kern="1200" dirty="0">
                <a:solidFill>
                  <a:schemeClr val="tx1"/>
                </a:solidFill>
                <a:effectLst/>
                <a:latin typeface="+mn-lt"/>
                <a:ea typeface="+mn-ea"/>
                <a:cs typeface="+mn-cs"/>
              </a:rPr>
              <a:t>30%</a:t>
            </a:r>
            <a:r>
              <a:rPr lang="zh-CN" altLang="en-US" sz="1200" kern="1200" dirty="0">
                <a:solidFill>
                  <a:schemeClr val="tx1"/>
                </a:solidFill>
                <a:effectLst/>
                <a:latin typeface="+mn-lt"/>
                <a:ea typeface="+mn-ea"/>
                <a:cs typeface="+mn-cs"/>
              </a:rPr>
              <a:t>用作测试。验证集中，共有</a:t>
            </a:r>
            <a:r>
              <a:rPr lang="en-US" altLang="zh-CN" sz="1200" kern="1200" dirty="0">
                <a:solidFill>
                  <a:schemeClr val="tx1"/>
                </a:solidFill>
                <a:effectLst/>
                <a:latin typeface="+mn-lt"/>
                <a:ea typeface="+mn-ea"/>
                <a:cs typeface="+mn-cs"/>
              </a:rPr>
              <a:t>1620</a:t>
            </a:r>
            <a:r>
              <a:rPr lang="zh-CN" altLang="en-US" sz="1200" kern="1200" dirty="0">
                <a:solidFill>
                  <a:schemeClr val="tx1"/>
                </a:solidFill>
                <a:effectLst/>
                <a:latin typeface="+mn-lt"/>
                <a:ea typeface="+mn-ea"/>
                <a:cs typeface="+mn-cs"/>
              </a:rPr>
              <a:t>个音频文件，其中每类音频文件</a:t>
            </a:r>
            <a:r>
              <a:rPr lang="en-US" altLang="zh-CN" sz="1200" kern="1200" dirty="0">
                <a:solidFill>
                  <a:schemeClr val="tx1"/>
                </a:solidFill>
                <a:effectLst/>
                <a:latin typeface="+mn-lt"/>
                <a:ea typeface="+mn-ea"/>
                <a:cs typeface="+mn-cs"/>
              </a:rPr>
              <a:t>108</a:t>
            </a:r>
            <a:r>
              <a:rPr lang="zh-CN" altLang="en-US" sz="1200" kern="1200" dirty="0">
                <a:solidFill>
                  <a:schemeClr val="tx1"/>
                </a:solidFill>
                <a:effectLst/>
                <a:latin typeface="+mn-lt"/>
                <a:ea typeface="+mn-ea"/>
                <a:cs typeface="+mn-cs"/>
              </a:rPr>
              <a:t>个 。由于样本量较小，在训练阶段为了充分利用数据，将数据集等分为四份，其中每一份中各类型音频比例与总数据集一致。保证了可以生成四组不同的训练与测试集。 </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19</a:t>
            </a:fld>
            <a:endParaRPr lang="zh-CN" altLang="en-US"/>
          </a:p>
        </p:txBody>
      </p:sp>
    </p:spTree>
    <p:extLst>
      <p:ext uri="{BB962C8B-B14F-4D97-AF65-F5344CB8AC3E}">
        <p14:creationId xmlns:p14="http://schemas.microsoft.com/office/powerpoint/2010/main" val="3993621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20</a:t>
            </a:fld>
            <a:endParaRPr lang="zh-CN" altLang="en-US"/>
          </a:p>
        </p:txBody>
      </p:sp>
    </p:spTree>
    <p:extLst>
      <p:ext uri="{BB962C8B-B14F-4D97-AF65-F5344CB8AC3E}">
        <p14:creationId xmlns:p14="http://schemas.microsoft.com/office/powerpoint/2010/main" val="5113371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该结果用作与后面两个系统进行对比，可以观察到</a:t>
            </a:r>
            <a:r>
              <a:rPr lang="zh-CN" altLang="en-US" sz="1200" kern="1200" dirty="0">
                <a:solidFill>
                  <a:schemeClr val="tx1"/>
                </a:solidFill>
                <a:effectLst/>
                <a:latin typeface="+mn-lt"/>
                <a:ea typeface="+mn-ea"/>
                <a:cs typeface="+mn-cs"/>
              </a:rPr>
              <a:t>验证阶段新数据带来的随机性会导致分类性能的下降。</a:t>
            </a:r>
            <a:endParaRPr kumimoji="1"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21</a:t>
            </a:fld>
            <a:endParaRPr lang="zh-CN" altLang="en-US"/>
          </a:p>
        </p:txBody>
      </p:sp>
    </p:spTree>
    <p:extLst>
      <p:ext uri="{BB962C8B-B14F-4D97-AF65-F5344CB8AC3E}">
        <p14:creationId xmlns:p14="http://schemas.microsoft.com/office/powerpoint/2010/main" val="2680749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我要讲述的分为五个部分，将从研究的目的和意义讲起，再概括的讲音频场景分类的一般流程和发展。然后介绍论文中的三个系统，即基线系统、基本系统和改进系统。</a:t>
            </a:r>
            <a:endParaRPr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2</a:t>
            </a:fld>
            <a:endParaRPr lang="zh-CN" altLang="en-US"/>
          </a:p>
        </p:txBody>
      </p:sp>
    </p:spTree>
    <p:extLst>
      <p:ext uri="{BB962C8B-B14F-4D97-AF65-F5344CB8AC3E}">
        <p14:creationId xmlns:p14="http://schemas.microsoft.com/office/powerpoint/2010/main" val="25250744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接下来是本文的第四部分，该系统由称为基本系统</a:t>
            </a:r>
          </a:p>
        </p:txBody>
      </p:sp>
      <p:sp>
        <p:nvSpPr>
          <p:cNvPr id="4" name="灯片编号占位符 3"/>
          <p:cNvSpPr>
            <a:spLocks noGrp="1"/>
          </p:cNvSpPr>
          <p:nvPr>
            <p:ph type="sldNum" sz="quarter" idx="5"/>
          </p:nvPr>
        </p:nvSpPr>
        <p:spPr/>
        <p:txBody>
          <a:bodyPr/>
          <a:lstStyle/>
          <a:p>
            <a:fld id="{3896E98A-880B-45AD-AFF1-CCCD113CF9CC}" type="slidenum">
              <a:rPr lang="zh-CN" altLang="en-US" smtClean="0"/>
              <a:t>22</a:t>
            </a:fld>
            <a:endParaRPr lang="zh-CN" altLang="en-US"/>
          </a:p>
        </p:txBody>
      </p:sp>
    </p:spTree>
    <p:extLst>
      <p:ext uri="{BB962C8B-B14F-4D97-AF65-F5344CB8AC3E}">
        <p14:creationId xmlns:p14="http://schemas.microsoft.com/office/powerpoint/2010/main" val="34046718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基本系统依然采用的是</a:t>
            </a:r>
            <a:r>
              <a:rPr kumimoji="1" lang="en-US" altLang="zh-CN" dirty="0"/>
              <a:t>MFCC</a:t>
            </a:r>
            <a:r>
              <a:rPr kumimoji="1" lang="zh-CN" altLang="en-US" dirty="0"/>
              <a:t>作为特征，不再赘述。卷积神经网络部分由两层卷积模块组成</a:t>
            </a:r>
            <a:r>
              <a:rPr kumimoji="1" lang="zh-CN" altLang="en-U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此外在每层卷积结束后还引入了批标准化，使得输入特征分布之间具有相同的均值和方差，去除了特征之间的相关性。减缓了内部协变量转换过程，使训练收敛时间大大减少。引入了</a:t>
            </a:r>
            <a:r>
              <a:rPr lang="en-US" altLang="zh-CN" sz="1200" kern="1200" dirty="0">
                <a:solidFill>
                  <a:schemeClr val="tx1"/>
                </a:solidFill>
                <a:effectLst/>
                <a:latin typeface="+mn-lt"/>
                <a:ea typeface="+mn-ea"/>
                <a:cs typeface="+mn-cs"/>
              </a:rPr>
              <a:t>Dropout</a:t>
            </a:r>
            <a:r>
              <a:rPr lang="zh-CN" altLang="en-US" sz="1200" kern="1200" dirty="0">
                <a:solidFill>
                  <a:schemeClr val="tx1"/>
                </a:solidFill>
                <a:effectLst/>
                <a:latin typeface="+mn-lt"/>
                <a:ea typeface="+mn-ea"/>
                <a:cs typeface="+mn-cs"/>
              </a:rPr>
              <a:t>机制防止过拟合，使训练加速。网络模型优化算法选取流行的</a:t>
            </a:r>
            <a:r>
              <a:rPr lang="en-US" altLang="zh-CN" sz="1200" kern="1200" dirty="0">
                <a:solidFill>
                  <a:schemeClr val="tx1"/>
                </a:solidFill>
                <a:effectLst/>
                <a:latin typeface="+mn-lt"/>
                <a:ea typeface="+mn-ea"/>
                <a:cs typeface="+mn-cs"/>
              </a:rPr>
              <a:t>Adam</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optimizer</a:t>
            </a:r>
            <a:r>
              <a:rPr lang="zh-CN" altLang="en-US" sz="1200" kern="1200" dirty="0">
                <a:solidFill>
                  <a:schemeClr val="tx1"/>
                </a:solidFill>
                <a:effectLst/>
                <a:latin typeface="+mn-lt"/>
                <a:ea typeface="+mn-ea"/>
                <a:cs typeface="+mn-cs"/>
              </a:rPr>
              <a:t>。激活函数为</a:t>
            </a:r>
            <a:r>
              <a:rPr lang="en-US" altLang="zh-CN" sz="1200" kern="1200" dirty="0" err="1">
                <a:solidFill>
                  <a:schemeClr val="tx1"/>
                </a:solidFill>
                <a:effectLst/>
                <a:latin typeface="+mn-lt"/>
                <a:ea typeface="+mn-ea"/>
                <a:cs typeface="+mn-cs"/>
              </a:rPr>
              <a:t>ReLU</a:t>
            </a:r>
            <a:r>
              <a:rPr lang="zh-CN" altLang="en-US" sz="1200" kern="1200" dirty="0">
                <a:solidFill>
                  <a:schemeClr val="tx1"/>
                </a:solidFill>
                <a:effectLst/>
                <a:latin typeface="+mn-lt"/>
                <a:ea typeface="+mn-ea"/>
                <a:cs typeface="+mn-cs"/>
              </a:rPr>
              <a:t>。 </a:t>
            </a:r>
            <a:endParaRPr lang="zh-CN" altLang="en-US" dirty="0"/>
          </a:p>
          <a:p>
            <a:r>
              <a:rPr lang="zh-CN" altLang="en-US" sz="1200" kern="1200" dirty="0">
                <a:solidFill>
                  <a:schemeClr val="tx1"/>
                </a:solidFill>
                <a:effectLst/>
                <a:latin typeface="+mn-lt"/>
                <a:ea typeface="+mn-ea"/>
                <a:cs typeface="+mn-cs"/>
              </a:rPr>
              <a:t> </a:t>
            </a: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23</a:t>
            </a:fld>
            <a:endParaRPr lang="zh-CN" altLang="en-US"/>
          </a:p>
        </p:txBody>
      </p:sp>
    </p:spTree>
    <p:extLst>
      <p:ext uri="{BB962C8B-B14F-4D97-AF65-F5344CB8AC3E}">
        <p14:creationId xmlns:p14="http://schemas.microsoft.com/office/powerpoint/2010/main" val="18118237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基本系统主要包括了训练和测试两个部分。</a:t>
            </a:r>
            <a:r>
              <a:rPr lang="zh-CN" altLang="en-US" sz="1200" kern="1200" dirty="0">
                <a:solidFill>
                  <a:schemeClr val="tx1"/>
                </a:solidFill>
                <a:effectLst/>
                <a:latin typeface="+mn-lt"/>
                <a:ea typeface="+mn-ea"/>
                <a:cs typeface="+mn-cs"/>
              </a:rPr>
              <a:t>系统训练包括两个阶段。第一阶段称为非完全训练，首先将整个训练数据分 成两个子集</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一个用于训练，一个用于测试。每个迭代周期都会将训练频谱图收集到分类特征列表中，以便在序列分类之前随机改变它们并对其进行时移，这样做是为了增加输入可变性。然后，每隔固定迭代周期检查训练和测 试集上的分段性能。检查后，如果分段验证分数得到改善，将保存网络参数。最后，如果在足够长的迭代周期之后</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本文取 </a:t>
            </a:r>
            <a:r>
              <a:rPr lang="en-US" altLang="zh-CN" sz="1200" kern="1200" dirty="0">
                <a:solidFill>
                  <a:schemeClr val="tx1"/>
                </a:solidFill>
                <a:effectLst/>
                <a:latin typeface="+mn-lt"/>
                <a:ea typeface="+mn-ea"/>
                <a:cs typeface="+mn-cs"/>
              </a:rPr>
              <a:t>15)</a:t>
            </a:r>
            <a:r>
              <a:rPr lang="zh-CN" altLang="en-US" sz="1200" kern="1200" dirty="0">
                <a:solidFill>
                  <a:schemeClr val="tx1"/>
                </a:solidFill>
                <a:effectLst/>
                <a:latin typeface="+mn-lt"/>
                <a:ea typeface="+mn-ea"/>
                <a:cs typeface="+mn-cs"/>
              </a:rPr>
              <a:t>没有记录到任何改进，会停止训练。通过这种方法，会使分段验证性能容易饱和。这意味着得分开始在固定的稳 定值附近振荡。当发生这种情况时，说明系统已经收敛，因此可以进入第二阶段，即完全训练阶段。在完全训练阶段，在所有训练数据上重新训练网络。通过观察非完全训练期 间分段验证准确度的收敛时间来选择完全训练的迭代周期。以这种方式训练的模型将达到收敛状态且不会过度拟合，并充分利用所有可用的训练数据。 </a:t>
            </a: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24</a:t>
            </a:fld>
            <a:endParaRPr lang="zh-CN" altLang="en-US"/>
          </a:p>
        </p:txBody>
      </p:sp>
    </p:spTree>
    <p:extLst>
      <p:ext uri="{BB962C8B-B14F-4D97-AF65-F5344CB8AC3E}">
        <p14:creationId xmlns:p14="http://schemas.microsoft.com/office/powerpoint/2010/main" val="10429029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为了找到有限时间内使系统性能达到相对最佳的参数，从滤波器数量和尺寸两个维度进行参数调整，最终找到合适的滤波器参数用于最终的训练。增加滤波器数量可以增加特征分析的维度，但是同时计算量上的上升也不可忽略。最终，方案</a:t>
            </a:r>
            <a:r>
              <a:rPr kumimoji="1" lang="en-US" altLang="zh-CN" dirty="0"/>
              <a:t>A4</a:t>
            </a:r>
            <a:r>
              <a:rPr kumimoji="1" lang="zh-CN" altLang="en-US" dirty="0"/>
              <a:t>达到了最佳的准确率，且单位迭代周期可以接受。故选择</a:t>
            </a:r>
            <a:r>
              <a:rPr kumimoji="1" lang="en-US" altLang="zh-CN" dirty="0"/>
              <a:t>128</a:t>
            </a:r>
            <a:r>
              <a:rPr kumimoji="1" lang="zh-CN" altLang="en-US" dirty="0"/>
              <a:t>、</a:t>
            </a:r>
            <a:r>
              <a:rPr kumimoji="1" lang="en-US" altLang="zh-CN" dirty="0"/>
              <a:t>256</a:t>
            </a:r>
            <a:r>
              <a:rPr kumimoji="1" lang="zh-CN" altLang="en-US" dirty="0"/>
              <a:t>作为两层滤波器的数量，以此为参数继续下一轮滤波器尺寸的调整。</a:t>
            </a:r>
          </a:p>
        </p:txBody>
      </p:sp>
      <p:sp>
        <p:nvSpPr>
          <p:cNvPr id="4" name="灯片编号占位符 3"/>
          <p:cNvSpPr>
            <a:spLocks noGrp="1"/>
          </p:cNvSpPr>
          <p:nvPr>
            <p:ph type="sldNum" sz="quarter" idx="5"/>
          </p:nvPr>
        </p:nvSpPr>
        <p:spPr/>
        <p:txBody>
          <a:bodyPr/>
          <a:lstStyle/>
          <a:p>
            <a:fld id="{3896E98A-880B-45AD-AFF1-CCCD113CF9CC}" type="slidenum">
              <a:rPr lang="zh-CN" altLang="en-US" smtClean="0"/>
              <a:t>25</a:t>
            </a:fld>
            <a:endParaRPr lang="zh-CN" altLang="en-US"/>
          </a:p>
        </p:txBody>
      </p:sp>
    </p:spTree>
    <p:extLst>
      <p:ext uri="{BB962C8B-B14F-4D97-AF65-F5344CB8AC3E}">
        <p14:creationId xmlns:p14="http://schemas.microsoft.com/office/powerpoint/2010/main" val="191035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滤波器尺寸设计了</a:t>
            </a:r>
            <a:r>
              <a:rPr lang="en-US" altLang="zh-CN"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种方案，不同的滤波器尺寸决定了局部感受野的大小，也即确定了要提取特征的层次。通过调整参数，找到与模型最匹配的特征粒度，从而使分类准确率最大化。当滤波器尺寸设置为 </a:t>
            </a:r>
            <a:r>
              <a:rPr lang="en-US" altLang="zh-CN" sz="1200" kern="1200" dirty="0">
                <a:solidFill>
                  <a:schemeClr val="tx1"/>
                </a:solidFill>
                <a:effectLst/>
                <a:latin typeface="+mn-lt"/>
                <a:ea typeface="+mn-ea"/>
                <a:cs typeface="+mn-cs"/>
              </a:rPr>
              <a:t>7*7 </a:t>
            </a:r>
            <a:r>
              <a:rPr lang="zh-CN" altLang="en-US" sz="1200" kern="1200" dirty="0">
                <a:solidFill>
                  <a:schemeClr val="tx1"/>
                </a:solidFill>
                <a:effectLst/>
                <a:latin typeface="+mn-lt"/>
                <a:ea typeface="+mn-ea"/>
                <a:cs typeface="+mn-cs"/>
              </a:rPr>
              <a:t>与 </a:t>
            </a:r>
            <a:r>
              <a:rPr lang="en-US" altLang="zh-CN" sz="1200" kern="1200" dirty="0">
                <a:solidFill>
                  <a:schemeClr val="tx1"/>
                </a:solidFill>
                <a:effectLst/>
                <a:latin typeface="+mn-lt"/>
                <a:ea typeface="+mn-ea"/>
                <a:cs typeface="+mn-cs"/>
              </a:rPr>
              <a:t>9*9 </a:t>
            </a:r>
            <a:r>
              <a:rPr lang="zh-CN" altLang="en-US" sz="1200" kern="1200" dirty="0">
                <a:solidFill>
                  <a:schemeClr val="tx1"/>
                </a:solidFill>
                <a:effectLst/>
                <a:latin typeface="+mn-lt"/>
                <a:ea typeface="+mn-ea"/>
                <a:cs typeface="+mn-cs"/>
              </a:rPr>
              <a:t>时，系统都能达 到相对高的分类准确率，且方案 </a:t>
            </a:r>
            <a:r>
              <a:rPr lang="en-US" altLang="zh-CN" sz="1200" kern="1200" dirty="0">
                <a:solidFill>
                  <a:schemeClr val="tx1"/>
                </a:solidFill>
                <a:effectLst/>
                <a:latin typeface="+mn-lt"/>
                <a:ea typeface="+mn-ea"/>
                <a:cs typeface="+mn-cs"/>
              </a:rPr>
              <a:t>b3 </a:t>
            </a:r>
            <a:r>
              <a:rPr lang="zh-CN" altLang="en-US" sz="1200" kern="1200" dirty="0">
                <a:solidFill>
                  <a:schemeClr val="tx1"/>
                </a:solidFill>
                <a:effectLst/>
                <a:latin typeface="+mn-lt"/>
                <a:ea typeface="+mn-ea"/>
                <a:cs typeface="+mn-cs"/>
              </a:rPr>
              <a:t>分类性能略微优于 </a:t>
            </a:r>
            <a:r>
              <a:rPr lang="en-US" altLang="zh-CN" sz="1200" kern="1200" dirty="0">
                <a:solidFill>
                  <a:schemeClr val="tx1"/>
                </a:solidFill>
                <a:effectLst/>
                <a:latin typeface="+mn-lt"/>
                <a:ea typeface="+mn-ea"/>
                <a:cs typeface="+mn-cs"/>
              </a:rPr>
              <a:t>b2</a:t>
            </a:r>
            <a:r>
              <a:rPr lang="zh-CN" altLang="en-US" sz="1200" kern="1200" dirty="0">
                <a:solidFill>
                  <a:schemeClr val="tx1"/>
                </a:solidFill>
                <a:effectLst/>
                <a:latin typeface="+mn-lt"/>
                <a:ea typeface="+mn-ea"/>
                <a:cs typeface="+mn-cs"/>
              </a:rPr>
              <a:t>。但考虑到两方案分类 准确率差距甚微，且方案 </a:t>
            </a:r>
            <a:r>
              <a:rPr lang="en-US" altLang="zh-CN" sz="1200" kern="1200" dirty="0">
                <a:solidFill>
                  <a:schemeClr val="tx1"/>
                </a:solidFill>
                <a:effectLst/>
                <a:latin typeface="+mn-lt"/>
                <a:ea typeface="+mn-ea"/>
                <a:cs typeface="+mn-cs"/>
              </a:rPr>
              <a:t>b3 </a:t>
            </a:r>
            <a:r>
              <a:rPr lang="zh-CN" altLang="en-US" sz="1200" kern="1200" dirty="0">
                <a:solidFill>
                  <a:schemeClr val="tx1"/>
                </a:solidFill>
                <a:effectLst/>
                <a:latin typeface="+mn-lt"/>
                <a:ea typeface="+mn-ea"/>
                <a:cs typeface="+mn-cs"/>
              </a:rPr>
              <a:t>由于滤波器尺寸更大致使参数增加进而导致单位迭 代周期有明显的增多，在最后的整体实验阶段会导致训练时间大幅增加。因此综 合考虑分类准确率与单位迭代周期，本文决定采用效能比最佳的方案 </a:t>
            </a:r>
            <a:r>
              <a:rPr lang="en-US" altLang="zh-CN" sz="1200" kern="1200" dirty="0">
                <a:solidFill>
                  <a:schemeClr val="tx1"/>
                </a:solidFill>
                <a:effectLst/>
                <a:latin typeface="+mn-lt"/>
                <a:ea typeface="+mn-ea"/>
                <a:cs typeface="+mn-cs"/>
              </a:rPr>
              <a:t>b2 </a:t>
            </a:r>
            <a:r>
              <a:rPr lang="zh-CN" altLang="en-US" sz="120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26</a:t>
            </a:fld>
            <a:endParaRPr lang="zh-CN" altLang="en-US"/>
          </a:p>
        </p:txBody>
      </p:sp>
    </p:spTree>
    <p:extLst>
      <p:ext uri="{BB962C8B-B14F-4D97-AF65-F5344CB8AC3E}">
        <p14:creationId xmlns:p14="http://schemas.microsoft.com/office/powerpoint/2010/main" val="11274545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最终的系统网络参数 </a:t>
            </a: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27</a:t>
            </a:fld>
            <a:endParaRPr lang="zh-CN" altLang="en-US"/>
          </a:p>
        </p:txBody>
      </p:sp>
    </p:spTree>
    <p:extLst>
      <p:ext uri="{BB962C8B-B14F-4D97-AF65-F5344CB8AC3E}">
        <p14:creationId xmlns:p14="http://schemas.microsoft.com/office/powerpoint/2010/main" val="29971449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系统最终在开发集上的分类准确率为</a:t>
            </a:r>
            <a:r>
              <a:rPr lang="en-US" altLang="zh-CN" sz="1200" kern="1200" dirty="0">
                <a:solidFill>
                  <a:schemeClr val="tx1"/>
                </a:solidFill>
                <a:effectLst/>
                <a:latin typeface="+mn-lt"/>
                <a:ea typeface="+mn-ea"/>
                <a:cs typeface="+mn-cs"/>
              </a:rPr>
              <a:t>93.4%</a:t>
            </a:r>
            <a:r>
              <a:rPr lang="zh-CN" altLang="en-US" sz="1200" kern="1200" dirty="0">
                <a:solidFill>
                  <a:schemeClr val="tx1"/>
                </a:solidFill>
                <a:effectLst/>
                <a:latin typeface="+mn-lt"/>
                <a:ea typeface="+mn-ea"/>
                <a:cs typeface="+mn-cs"/>
              </a:rPr>
              <a:t>，且各类的识别准确率差异不大，皆处在很高的水平上。这说明卷积神经网络模型有效的利用了现有数据集。验证集的分类准确率为</a:t>
            </a:r>
            <a:r>
              <a:rPr lang="en-US" altLang="zh-CN" sz="1200" kern="1200" dirty="0">
                <a:solidFill>
                  <a:schemeClr val="tx1"/>
                </a:solidFill>
                <a:effectLst/>
                <a:latin typeface="+mn-lt"/>
                <a:ea typeface="+mn-ea"/>
                <a:cs typeface="+mn-cs"/>
              </a:rPr>
              <a:t>59.2%</a:t>
            </a:r>
            <a:r>
              <a:rPr lang="zh-CN" altLang="en-US" sz="1200" kern="1200" dirty="0">
                <a:solidFill>
                  <a:schemeClr val="tx1"/>
                </a:solidFill>
                <a:effectLst/>
                <a:latin typeface="+mn-lt"/>
                <a:ea typeface="+mn-ea"/>
                <a:cs typeface="+mn-cs"/>
              </a:rPr>
              <a:t>，说明系统泛化能力一般。而造成这种结果的原因很大一部分在于卷积层中的参数达百万之多，对训练的数据产生了记忆效应，因此在开发集上表现的很好，但在验证集上大打折扣。因此，后期对网络优化阶段应从改变网络结构入手，即不需要单纯的依靠参数的设置来提升系统的分类准确率。通过比较系统在验证集中各个场景的分类准确率，可以发现系统在图书馆、公交、公园场景中的分类准确率不佳，而在森林小径、市中心与地铁站的分类准确率皆超过了</a:t>
            </a:r>
            <a:r>
              <a:rPr lang="en-US" altLang="zh-CN" sz="1200" kern="1200" dirty="0">
                <a:solidFill>
                  <a:schemeClr val="tx1"/>
                </a:solidFill>
                <a:effectLst/>
                <a:latin typeface="+mn-lt"/>
                <a:ea typeface="+mn-ea"/>
                <a:cs typeface="+mn-cs"/>
              </a:rPr>
              <a:t>90%</a:t>
            </a:r>
            <a:r>
              <a:rPr lang="zh-CN" altLang="en-US" sz="1200" kern="1200" dirty="0">
                <a:solidFill>
                  <a:schemeClr val="tx1"/>
                </a:solidFill>
                <a:effectLst/>
                <a:latin typeface="+mn-lt"/>
                <a:ea typeface="+mn-ea"/>
                <a:cs typeface="+mn-cs"/>
              </a:rPr>
              <a:t>。因此，需要进一步了解导致系统在部分场景中分类准确率不高的原因。将系统在验证集上的分类结果进行归纳，整理成混淆矩阵 </a:t>
            </a:r>
            <a:endParaRPr lang="zh-CN" altLang="en-US" dirty="0"/>
          </a:p>
          <a:p>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28</a:t>
            </a:fld>
            <a:endParaRPr lang="zh-CN" altLang="en-US"/>
          </a:p>
        </p:txBody>
      </p:sp>
    </p:spTree>
    <p:extLst>
      <p:ext uri="{BB962C8B-B14F-4D97-AF65-F5344CB8AC3E}">
        <p14:creationId xmlns:p14="http://schemas.microsoft.com/office/powerpoint/2010/main" val="6663263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混淆矩阵是判定分类精度的一种方法。在混淆矩阵中，其列坐标代表预测的值，行坐标代表实际的值。通过引入混淆矩阵可以清晰的判断出系统在哪些场景类别上存在混淆及混淆程度。通过观察混淆矩阵可以更深入地了解哪些场景被错误分类。可以发现混淆度较高的情况存在于公园</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小区、办公室</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图书馆、公交</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电车、森林</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小区等 场景对之间，这也与听觉常识相吻合。这表明本章设计的系统在分类过程中更多 地依赖于背景噪声而不是基于具体的音频事件。此外，由于预处理过程中将双通道音频压缩成单通道，人为的减少了可分类因素导致系统不能有效利用空间信息，也可能是部分相似场景下混淆度较高的原因。 </a:t>
            </a:r>
            <a:endParaRPr lang="zh-CN" altLang="en-US" dirty="0"/>
          </a:p>
          <a:p>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29</a:t>
            </a:fld>
            <a:endParaRPr lang="zh-CN" altLang="en-US"/>
          </a:p>
        </p:txBody>
      </p:sp>
    </p:spTree>
    <p:extLst>
      <p:ext uri="{BB962C8B-B14F-4D97-AF65-F5344CB8AC3E}">
        <p14:creationId xmlns:p14="http://schemas.microsoft.com/office/powerpoint/2010/main" val="12258427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表中可以看出，基本系统在开发集上卷积神经网络模型的分类性能大幅优 于 </a:t>
            </a:r>
            <a:r>
              <a:rPr lang="en-US" altLang="zh-CN" sz="1200" kern="1200" dirty="0">
                <a:solidFill>
                  <a:schemeClr val="tx1"/>
                </a:solidFill>
                <a:effectLst/>
                <a:latin typeface="+mn-lt"/>
                <a:ea typeface="+mn-ea"/>
                <a:cs typeface="+mn-cs"/>
              </a:rPr>
              <a:t>GMM </a:t>
            </a:r>
            <a:r>
              <a:rPr lang="zh-CN" altLang="en-US" sz="1200" kern="1200" dirty="0">
                <a:solidFill>
                  <a:schemeClr val="tx1"/>
                </a:solidFill>
                <a:effectLst/>
                <a:latin typeface="+mn-lt"/>
                <a:ea typeface="+mn-ea"/>
                <a:cs typeface="+mn-cs"/>
              </a:rPr>
              <a:t>模型，但在验证集中两系统的分类性能各有优劣。在开发集中分类性能 更好这一结果说明了卷积神经网络对有限数据集的学习能力高于一般的 </a:t>
            </a:r>
            <a:r>
              <a:rPr lang="en-US" altLang="zh-CN" sz="1200" kern="1200" dirty="0">
                <a:solidFill>
                  <a:schemeClr val="tx1"/>
                </a:solidFill>
                <a:effectLst/>
                <a:latin typeface="+mn-lt"/>
                <a:ea typeface="+mn-ea"/>
                <a:cs typeface="+mn-cs"/>
              </a:rPr>
              <a:t>GMM </a:t>
            </a:r>
            <a:r>
              <a:rPr lang="zh-CN" altLang="en-US" sz="1200" kern="1200" dirty="0">
                <a:solidFill>
                  <a:schemeClr val="tx1"/>
                </a:solidFill>
                <a:effectLst/>
                <a:latin typeface="+mn-lt"/>
                <a:ea typeface="+mn-ea"/>
                <a:cs typeface="+mn-cs"/>
              </a:rPr>
              <a:t>模型。但是受制于对原始数据集的依赖，本章卷积神经网络模型的推广性能一般。 </a:t>
            </a: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30</a:t>
            </a:fld>
            <a:endParaRPr lang="zh-CN" altLang="en-US"/>
          </a:p>
        </p:txBody>
      </p:sp>
    </p:spTree>
    <p:extLst>
      <p:ext uri="{BB962C8B-B14F-4D97-AF65-F5344CB8AC3E}">
        <p14:creationId xmlns:p14="http://schemas.microsoft.com/office/powerpoint/2010/main" val="21878064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在上一章中通过实验验证了卷积神经网络在音频场景分类中应用的可行性， 并在开发集中取得了大幅优于基线系统的效果。为了解决之前在验证集中出现的 部分场景对混淆及泛化能力不强的问题，本章将尝试从音频处理和网络结构优化 两方面出发，以进一步提升音频场景分类系统在各种数据集上的分类准确率。 </a:t>
            </a: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31</a:t>
            </a:fld>
            <a:endParaRPr lang="zh-CN" altLang="en-US"/>
          </a:p>
        </p:txBody>
      </p:sp>
    </p:spTree>
    <p:extLst>
      <p:ext uri="{BB962C8B-B14F-4D97-AF65-F5344CB8AC3E}">
        <p14:creationId xmlns:p14="http://schemas.microsoft.com/office/powerpoint/2010/main" val="2809772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本文研究的音频场景分类属于音频处理任务的一种，音频处理任务就是借助机器辅助人们从声音中提取出信息的过程，它包括了语音识别、音频指纹、音乐标记、音频场景分类等应用。进行音频处理的优势就在于音频相比于同为多媒体信息的图像，文件的采集不受光线环境、视觉障碍的限制，此外音频相对于图像占用的容量更少且处理速度更快。</a:t>
            </a:r>
            <a:endParaRPr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4</a:t>
            </a:fld>
            <a:endParaRPr lang="zh-CN" altLang="en-US"/>
          </a:p>
        </p:txBody>
      </p:sp>
    </p:spTree>
    <p:extLst>
      <p:ext uri="{BB962C8B-B14F-4D97-AF65-F5344CB8AC3E}">
        <p14:creationId xmlns:p14="http://schemas.microsoft.com/office/powerpoint/2010/main" val="10649301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根据上一章中体现出来的空间信息利用不佳的问题，改进系统尝试从音频处理方面去解决，即将利用音频数据中的两个声道。而繁华能力不佳的问题，改进系统中尝试通过改进网络结构，而不是单单增加参数的方法，尝试借鉴现有泛化能力尚可的卷积神经网络结构。</a:t>
            </a:r>
            <a:endParaRPr kumimoji="1"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32</a:t>
            </a:fld>
            <a:endParaRPr lang="zh-CN" altLang="en-US"/>
          </a:p>
        </p:txBody>
      </p:sp>
    </p:spTree>
    <p:extLst>
      <p:ext uri="{BB962C8B-B14F-4D97-AF65-F5344CB8AC3E}">
        <p14:creationId xmlns:p14="http://schemas.microsoft.com/office/powerpoint/2010/main" val="16392003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我们先介绍音频处理中使用的第一个方法，双耳表示法。</a:t>
            </a:r>
            <a:r>
              <a:rPr lang="zh-CN" altLang="en-US" sz="1200" kern="1200" dirty="0">
                <a:solidFill>
                  <a:schemeClr val="tx1"/>
                </a:solidFill>
                <a:effectLst/>
                <a:latin typeface="+mn-lt"/>
                <a:ea typeface="+mn-ea"/>
                <a:cs typeface="+mn-cs"/>
              </a:rPr>
              <a:t>管在录音时使用立体声设备录制很常见，但通常在音频处理时都会在处理之前对信号求平均来使其成为单声道。固然使用单声道便于处理且易于特征提取， 然而这样会丢失不少空间信息。如果重要的音频信息仅在其中一个通道中捕获良 好，则可能会出现问题。因为将双通道平均到一个通道后会降低信噪比，这样两个声道的差别不容易被体现出来，因此在分类过程中极易造成混淆。分别对两个通道进行分析可以缓解这个问题。 </a:t>
            </a:r>
            <a:r>
              <a:rPr lang="en-US" altLang="zh-CN" sz="1200" kern="1200" dirty="0">
                <a:solidFill>
                  <a:schemeClr val="tx1"/>
                </a:solidFill>
                <a:effectLst/>
                <a:latin typeface="+mn-lt"/>
                <a:ea typeface="+mn-ea"/>
                <a:cs typeface="+mn-cs"/>
              </a:rPr>
              <a:t>LR</a:t>
            </a:r>
            <a:r>
              <a:rPr lang="zh-CN" altLang="en-US" sz="1200" kern="1200" dirty="0">
                <a:solidFill>
                  <a:schemeClr val="tx1"/>
                </a:solidFill>
                <a:effectLst/>
                <a:latin typeface="+mn-lt"/>
                <a:ea typeface="+mn-ea"/>
                <a:cs typeface="+mn-cs"/>
              </a:rPr>
              <a:t>表示法代表的是常规立体声录音中的左声道与右声道。例如，汽车在麦 克风前经过，声音从 </a:t>
            </a:r>
            <a:r>
              <a:rPr lang="en-US" altLang="zh-CN" sz="1200" kern="1200" dirty="0">
                <a:solidFill>
                  <a:schemeClr val="tx1"/>
                </a:solidFill>
                <a:effectLst/>
                <a:latin typeface="+mn-lt"/>
                <a:ea typeface="+mn-ea"/>
                <a:cs typeface="+mn-cs"/>
              </a:rPr>
              <a:t>L </a:t>
            </a:r>
            <a:r>
              <a:rPr lang="zh-CN" altLang="en-US" sz="1200" kern="1200" dirty="0">
                <a:solidFill>
                  <a:schemeClr val="tx1"/>
                </a:solidFill>
                <a:effectLst/>
                <a:latin typeface="+mn-lt"/>
                <a:ea typeface="+mn-ea"/>
                <a:cs typeface="+mn-cs"/>
              </a:rPr>
              <a:t>声道移动到 </a:t>
            </a:r>
            <a:r>
              <a:rPr lang="en-US" altLang="zh-CN" sz="1200" kern="1200" dirty="0">
                <a:solidFill>
                  <a:schemeClr val="tx1"/>
                </a:solidFill>
                <a:effectLst/>
                <a:latin typeface="+mn-lt"/>
                <a:ea typeface="+mn-ea"/>
                <a:cs typeface="+mn-cs"/>
              </a:rPr>
              <a:t>R </a:t>
            </a:r>
            <a:r>
              <a:rPr lang="zh-CN" altLang="en-US" sz="1200" kern="1200" dirty="0">
                <a:solidFill>
                  <a:schemeClr val="tx1"/>
                </a:solidFill>
                <a:effectLst/>
                <a:latin typeface="+mn-lt"/>
                <a:ea typeface="+mn-ea"/>
                <a:cs typeface="+mn-cs"/>
              </a:rPr>
              <a:t>声道或从 </a:t>
            </a:r>
            <a:r>
              <a:rPr lang="en-US" altLang="zh-CN" sz="1200" kern="1200" dirty="0">
                <a:solidFill>
                  <a:schemeClr val="tx1"/>
                </a:solidFill>
                <a:effectLst/>
                <a:latin typeface="+mn-lt"/>
                <a:ea typeface="+mn-ea"/>
                <a:cs typeface="+mn-cs"/>
              </a:rPr>
              <a:t>R </a:t>
            </a:r>
            <a:r>
              <a:rPr lang="zh-CN" altLang="en-US" sz="1200" kern="1200" dirty="0">
                <a:solidFill>
                  <a:schemeClr val="tx1"/>
                </a:solidFill>
                <a:effectLst/>
                <a:latin typeface="+mn-lt"/>
                <a:ea typeface="+mn-ea"/>
                <a:cs typeface="+mn-cs"/>
              </a:rPr>
              <a:t>声道移动到 </a:t>
            </a:r>
            <a:r>
              <a:rPr lang="en-US" altLang="zh-CN" sz="1200" kern="1200" dirty="0">
                <a:solidFill>
                  <a:schemeClr val="tx1"/>
                </a:solidFill>
                <a:effectLst/>
                <a:latin typeface="+mn-lt"/>
                <a:ea typeface="+mn-ea"/>
                <a:cs typeface="+mn-cs"/>
              </a:rPr>
              <a:t>L </a:t>
            </a:r>
            <a:r>
              <a:rPr lang="zh-CN" altLang="en-US" sz="1200" kern="1200" dirty="0">
                <a:solidFill>
                  <a:schemeClr val="tx1"/>
                </a:solidFill>
                <a:effectLst/>
                <a:latin typeface="+mn-lt"/>
                <a:ea typeface="+mn-ea"/>
                <a:cs typeface="+mn-cs"/>
              </a:rPr>
              <a:t>声道，这种在单声道中只体现为幅度变化。通过引入 </a:t>
            </a:r>
            <a:r>
              <a:rPr lang="en-US" altLang="zh-CN" sz="1200" kern="1200" dirty="0">
                <a:solidFill>
                  <a:schemeClr val="tx1"/>
                </a:solidFill>
                <a:effectLst/>
                <a:latin typeface="+mn-lt"/>
                <a:ea typeface="+mn-ea"/>
                <a:cs typeface="+mn-cs"/>
              </a:rPr>
              <a:t>LR </a:t>
            </a:r>
            <a:r>
              <a:rPr lang="zh-CN" altLang="en-US" sz="1200" kern="1200" dirty="0">
                <a:solidFill>
                  <a:schemeClr val="tx1"/>
                </a:solidFill>
                <a:effectLst/>
                <a:latin typeface="+mn-lt"/>
                <a:ea typeface="+mn-ea"/>
                <a:cs typeface="+mn-cs"/>
              </a:rPr>
              <a:t>表示法，可以体现出音源在空间中的移动。应用在本章中仅将源音频文件的左右声道分离即可。而 </a:t>
            </a:r>
            <a:r>
              <a:rPr lang="en-US" altLang="zh-CN" sz="1200" kern="1200" dirty="0">
                <a:solidFill>
                  <a:schemeClr val="tx1"/>
                </a:solidFill>
                <a:effectLst/>
                <a:latin typeface="+mn-lt"/>
                <a:ea typeface="+mn-ea"/>
                <a:cs typeface="+mn-cs"/>
              </a:rPr>
              <a:t>MS </a:t>
            </a:r>
            <a:r>
              <a:rPr lang="zh-CN" altLang="en-US" sz="1200" kern="1200" dirty="0">
                <a:solidFill>
                  <a:schemeClr val="tx1"/>
                </a:solidFill>
                <a:effectLst/>
                <a:latin typeface="+mn-lt"/>
                <a:ea typeface="+mn-ea"/>
                <a:cs typeface="+mn-cs"/>
              </a:rPr>
              <a:t>表示法则强调到达立体声麦克风的每一侧的声音之间的时间差。</a:t>
            </a:r>
            <a:r>
              <a:rPr lang="en-US" altLang="zh-CN" sz="1200" kern="1200" dirty="0">
                <a:solidFill>
                  <a:schemeClr val="tx1"/>
                </a:solidFill>
                <a:effectLst/>
                <a:latin typeface="+mn-lt"/>
                <a:ea typeface="+mn-ea"/>
                <a:cs typeface="+mn-cs"/>
              </a:rPr>
              <a:t>MS </a:t>
            </a:r>
            <a:r>
              <a:rPr lang="zh-CN" altLang="en-US" sz="1200" kern="1200" dirty="0">
                <a:solidFill>
                  <a:schemeClr val="tx1"/>
                </a:solidFill>
                <a:effectLst/>
                <a:latin typeface="+mn-lt"/>
                <a:ea typeface="+mn-ea"/>
                <a:cs typeface="+mn-cs"/>
              </a:rPr>
              <a:t>表示法通过对立体声输入两个通道的波形分别进行求和与求差以获取最终结果。 右下角分别为</a:t>
            </a:r>
            <a:r>
              <a:rPr lang="en-US" altLang="zh-CN" sz="1200" kern="1200" dirty="0">
                <a:solidFill>
                  <a:schemeClr val="tx1"/>
                </a:solidFill>
                <a:effectLst/>
                <a:latin typeface="+mn-lt"/>
                <a:ea typeface="+mn-ea"/>
                <a:cs typeface="+mn-cs"/>
              </a:rPr>
              <a:t>LRMS</a:t>
            </a:r>
            <a:r>
              <a:rPr lang="zh-CN" altLang="en-US" sz="1200" kern="1200" dirty="0">
                <a:solidFill>
                  <a:schemeClr val="tx1"/>
                </a:solidFill>
                <a:effectLst/>
                <a:latin typeface="+mn-lt"/>
                <a:ea typeface="+mn-ea"/>
                <a:cs typeface="+mn-cs"/>
              </a:rPr>
              <a:t>四个声道的</a:t>
            </a:r>
            <a:r>
              <a:rPr lang="en-US" altLang="zh-CN" sz="1200" kern="1200" dirty="0">
                <a:solidFill>
                  <a:schemeClr val="tx1"/>
                </a:solidFill>
                <a:effectLst/>
                <a:latin typeface="+mn-lt"/>
                <a:ea typeface="+mn-ea"/>
                <a:cs typeface="+mn-cs"/>
              </a:rPr>
              <a:t>MFCC</a:t>
            </a:r>
            <a:r>
              <a:rPr lang="zh-CN" altLang="en-US" sz="1200" kern="1200" dirty="0">
                <a:solidFill>
                  <a:schemeClr val="tx1"/>
                </a:solidFill>
                <a:effectLst/>
                <a:latin typeface="+mn-lt"/>
                <a:ea typeface="+mn-ea"/>
                <a:cs typeface="+mn-cs"/>
              </a:rPr>
              <a:t>频谱图，将分</a:t>
            </a:r>
            <a:r>
              <a:rPr lang="en-US" altLang="zh-CN" sz="1200" kern="1200" dirty="0">
                <a:solidFill>
                  <a:schemeClr val="tx1"/>
                </a:solidFill>
                <a:effectLst/>
                <a:latin typeface="+mn-lt"/>
                <a:ea typeface="+mn-ea"/>
                <a:cs typeface="+mn-cs"/>
              </a:rPr>
              <a:t>LR</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MS</a:t>
            </a:r>
            <a:r>
              <a:rPr lang="zh-CN" altLang="en-US" sz="1200" kern="1200" dirty="0">
                <a:solidFill>
                  <a:schemeClr val="tx1"/>
                </a:solidFill>
                <a:effectLst/>
                <a:latin typeface="+mn-lt"/>
                <a:ea typeface="+mn-ea"/>
                <a:cs typeface="+mn-cs"/>
              </a:rPr>
              <a:t>两组作为输入进入改进系统的分类器。</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33</a:t>
            </a:fld>
            <a:endParaRPr lang="zh-CN" altLang="en-US"/>
          </a:p>
        </p:txBody>
      </p:sp>
    </p:spTree>
    <p:extLst>
      <p:ext uri="{BB962C8B-B14F-4D97-AF65-F5344CB8AC3E}">
        <p14:creationId xmlns:p14="http://schemas.microsoft.com/office/powerpoint/2010/main" val="42585552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声音一般可分为两种类型</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谐波和冲击声。 </a:t>
            </a:r>
            <a:r>
              <a:rPr lang="en-US" altLang="zh-CN" sz="1200" kern="1200" dirty="0">
                <a:solidFill>
                  <a:schemeClr val="tx1"/>
                </a:solidFill>
                <a:effectLst/>
                <a:latin typeface="+mn-lt"/>
                <a:ea typeface="+mn-ea"/>
                <a:cs typeface="+mn-cs"/>
              </a:rPr>
              <a:t>HPSS</a:t>
            </a:r>
            <a:r>
              <a:rPr lang="zh-CN" altLang="en-US" sz="1200" kern="1200" dirty="0">
                <a:solidFill>
                  <a:schemeClr val="tx1"/>
                </a:solidFill>
                <a:effectLst/>
                <a:latin typeface="+mn-lt"/>
                <a:ea typeface="+mn-ea"/>
                <a:cs typeface="+mn-cs"/>
              </a:rPr>
              <a:t>目标是将输入音频信号分解为 由所有谐波和由所有冲击源组成的信号。为了解决音频场景分类中泛化性差且依赖于学习数据的问题，本节从音乐信号处理中借鉴了该方法，以尝试提高系统分类性能。本章中分离过程借助 </a:t>
            </a:r>
            <a:r>
              <a:rPr lang="en-US" altLang="zh-CN" sz="1200" kern="1200" dirty="0" err="1">
                <a:solidFill>
                  <a:schemeClr val="tx1"/>
                </a:solidFill>
                <a:effectLst/>
                <a:latin typeface="+mn-lt"/>
                <a:ea typeface="+mn-ea"/>
                <a:cs typeface="+mn-cs"/>
              </a:rPr>
              <a:t>Librosa</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库中的 </a:t>
            </a:r>
            <a:r>
              <a:rPr lang="en-US" altLang="zh-CN" sz="1200" kern="1200" dirty="0" err="1">
                <a:solidFill>
                  <a:schemeClr val="tx1"/>
                </a:solidFill>
                <a:effectLst/>
                <a:latin typeface="+mn-lt"/>
                <a:ea typeface="+mn-ea"/>
                <a:cs typeface="+mn-cs"/>
              </a:rPr>
              <a:t>decompose.hpss</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方法，用于实验的分离 因子为 </a:t>
            </a:r>
            <a:r>
              <a:rPr lang="en-US" altLang="zh-CN" sz="1200" kern="1200" dirty="0">
                <a:solidFill>
                  <a:schemeClr val="tx1"/>
                </a:solidFill>
                <a:effectLst/>
                <a:latin typeface="+mn-lt"/>
                <a:ea typeface="+mn-ea"/>
                <a:cs typeface="+mn-cs"/>
              </a:rPr>
              <a:t>1.05</a:t>
            </a:r>
            <a:r>
              <a:rPr lang="zh-CN" altLang="en-US" sz="1200" kern="1200" dirty="0">
                <a:solidFill>
                  <a:schemeClr val="tx1"/>
                </a:solidFill>
                <a:effectLst/>
                <a:latin typeface="+mn-lt"/>
                <a:ea typeface="+mn-ea"/>
                <a:cs typeface="+mn-cs"/>
              </a:rPr>
              <a:t>。在分离之前，将立体声音频转换为单声道。 </a:t>
            </a:r>
            <a:r>
              <a:rPr lang="en-US" altLang="zh-CN" sz="1200" kern="1200" dirty="0">
                <a:solidFill>
                  <a:schemeClr val="tx1"/>
                </a:solidFill>
                <a:effectLst/>
                <a:latin typeface="+mn-lt"/>
                <a:ea typeface="+mn-ea"/>
                <a:cs typeface="+mn-cs"/>
              </a:rPr>
              <a:t>HPSS </a:t>
            </a:r>
            <a:r>
              <a:rPr lang="zh-CN" altLang="en-US" sz="1200" kern="1200" dirty="0">
                <a:solidFill>
                  <a:schemeClr val="tx1"/>
                </a:solidFill>
                <a:effectLst/>
                <a:latin typeface="+mn-lt"/>
                <a:ea typeface="+mn-ea"/>
                <a:cs typeface="+mn-cs"/>
              </a:rPr>
              <a:t>算法应用在输入信号上时，在 </a:t>
            </a:r>
            <a:r>
              <a:rPr lang="en-US" altLang="zh-CN" sz="1200" kern="1200" dirty="0">
                <a:solidFill>
                  <a:schemeClr val="tx1"/>
                </a:solidFill>
                <a:effectLst/>
                <a:latin typeface="+mn-lt"/>
                <a:ea typeface="+mn-ea"/>
                <a:cs typeface="+mn-cs"/>
              </a:rPr>
              <a:t>Mel </a:t>
            </a:r>
            <a:r>
              <a:rPr lang="zh-CN" altLang="en-US" sz="1200" kern="1200" dirty="0">
                <a:solidFill>
                  <a:schemeClr val="tx1"/>
                </a:solidFill>
                <a:effectLst/>
                <a:latin typeface="+mn-lt"/>
                <a:ea typeface="+mn-ea"/>
                <a:cs typeface="+mn-cs"/>
              </a:rPr>
              <a:t>频谱图上谐波倾向于形成水平结构</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在时间方向上</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，而冲击源倾向于形成垂直结构</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在频率方向上</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p>
          <a:p>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34</a:t>
            </a:fld>
            <a:endParaRPr lang="zh-CN" altLang="en-US"/>
          </a:p>
        </p:txBody>
      </p:sp>
    </p:spTree>
    <p:extLst>
      <p:ext uri="{BB962C8B-B14F-4D97-AF65-F5344CB8AC3E}">
        <p14:creationId xmlns:p14="http://schemas.microsoft.com/office/powerpoint/2010/main" val="30401009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err="1">
                <a:solidFill>
                  <a:schemeClr val="tx1"/>
                </a:solidFill>
                <a:effectLst/>
                <a:latin typeface="+mn-lt"/>
                <a:ea typeface="+mn-ea"/>
                <a:cs typeface="+mn-cs"/>
              </a:rPr>
              <a:t>VGGNet</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由牛津大学计算视觉组与谷歌 </a:t>
            </a:r>
            <a:r>
              <a:rPr lang="en-US" altLang="zh-CN" sz="1200" kern="1200" dirty="0">
                <a:solidFill>
                  <a:schemeClr val="tx1"/>
                </a:solidFill>
                <a:effectLst/>
                <a:latin typeface="+mn-lt"/>
                <a:ea typeface="+mn-ea"/>
                <a:cs typeface="+mn-cs"/>
              </a:rPr>
              <a:t>DeepMind </a:t>
            </a:r>
            <a:r>
              <a:rPr lang="zh-CN" altLang="en-US" sz="1200" kern="1200" dirty="0">
                <a:solidFill>
                  <a:schemeClr val="tx1"/>
                </a:solidFill>
                <a:effectLst/>
                <a:latin typeface="+mn-lt"/>
                <a:ea typeface="+mn-ea"/>
                <a:cs typeface="+mn-cs"/>
              </a:rPr>
              <a:t>共同研发。</a:t>
            </a:r>
            <a:r>
              <a:rPr lang="en-US" altLang="zh-CN" sz="1200" kern="1200" dirty="0" err="1">
                <a:solidFill>
                  <a:schemeClr val="tx1"/>
                </a:solidFill>
                <a:effectLst/>
                <a:latin typeface="+mn-lt"/>
                <a:ea typeface="+mn-ea"/>
                <a:cs typeface="+mn-cs"/>
              </a:rPr>
              <a:t>VGGNet</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探究了卷积神经网络深度与其性能间的关系，证明了网络性能可以通过 增加深度来增强。其一大特点在于整个神经网络都使用了 </a:t>
            </a:r>
            <a:r>
              <a:rPr lang="en-US" altLang="zh-CN" sz="1200" kern="1200" dirty="0">
                <a:solidFill>
                  <a:schemeClr val="tx1"/>
                </a:solidFill>
                <a:effectLst/>
                <a:latin typeface="+mn-lt"/>
                <a:ea typeface="+mn-ea"/>
                <a:cs typeface="+mn-cs"/>
              </a:rPr>
              <a:t>3*3 </a:t>
            </a:r>
            <a:r>
              <a:rPr lang="zh-CN" altLang="en-US" sz="1200" kern="1200" dirty="0">
                <a:solidFill>
                  <a:schemeClr val="tx1"/>
                </a:solidFill>
                <a:effectLst/>
                <a:latin typeface="+mn-lt"/>
                <a:ea typeface="+mn-ea"/>
                <a:cs typeface="+mn-cs"/>
              </a:rPr>
              <a:t>的卷积核尺寸与 </a:t>
            </a:r>
            <a:r>
              <a:rPr lang="en-US" altLang="zh-CN" sz="1200" kern="1200" dirty="0">
                <a:solidFill>
                  <a:schemeClr val="tx1"/>
                </a:solidFill>
                <a:effectLst/>
                <a:latin typeface="+mn-lt"/>
                <a:ea typeface="+mn-ea"/>
                <a:cs typeface="+mn-cs"/>
              </a:rPr>
              <a:t>2*2 </a:t>
            </a:r>
            <a:r>
              <a:rPr lang="zh-CN" altLang="en-US" sz="1200" kern="1200" dirty="0">
                <a:solidFill>
                  <a:schemeClr val="tx1"/>
                </a:solidFill>
                <a:effectLst/>
                <a:latin typeface="+mn-lt"/>
                <a:ea typeface="+mn-ea"/>
                <a:cs typeface="+mn-cs"/>
              </a:rPr>
              <a:t>的最大池化尺寸。此外，尽管 </a:t>
            </a:r>
            <a:r>
              <a:rPr lang="en-US" altLang="zh-CN" sz="1200" kern="1200" dirty="0" err="1">
                <a:solidFill>
                  <a:schemeClr val="tx1"/>
                </a:solidFill>
                <a:effectLst/>
                <a:latin typeface="+mn-lt"/>
                <a:ea typeface="+mn-ea"/>
                <a:cs typeface="+mn-cs"/>
              </a:rPr>
              <a:t>VGGNet</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的层次比常规神经网络更深，参数更 多，但</a:t>
            </a:r>
            <a:r>
              <a:rPr lang="en-US" altLang="zh-CN" sz="1200" kern="1200" dirty="0" err="1">
                <a:solidFill>
                  <a:schemeClr val="tx1"/>
                </a:solidFill>
                <a:effectLst/>
                <a:latin typeface="+mn-lt"/>
                <a:ea typeface="+mn-ea"/>
                <a:cs typeface="+mn-cs"/>
              </a:rPr>
              <a:t>VGGNet</a:t>
            </a:r>
            <a:r>
              <a:rPr lang="zh-CN" altLang="en-US" sz="1200" kern="1200" dirty="0">
                <a:solidFill>
                  <a:schemeClr val="tx1"/>
                </a:solidFill>
                <a:effectLst/>
                <a:latin typeface="+mn-lt"/>
                <a:ea typeface="+mn-ea"/>
                <a:cs typeface="+mn-cs"/>
              </a:rPr>
              <a:t>只需很少的迭代次数就可收敛，原因在于网络的深度和小尺寸的 滤波器起到了隐式的规范化作用</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另一方面，其在特定的层使用预训练得到的数 据进行参数的初始化。本章的卷积神经网络受</a:t>
            </a:r>
            <a:r>
              <a:rPr lang="en-US" altLang="zh-CN" sz="1200" kern="1200" dirty="0" err="1">
                <a:solidFill>
                  <a:schemeClr val="tx1"/>
                </a:solidFill>
                <a:effectLst/>
                <a:latin typeface="+mn-lt"/>
                <a:ea typeface="+mn-ea"/>
                <a:cs typeface="+mn-cs"/>
              </a:rPr>
              <a:t>VGGNet</a:t>
            </a:r>
            <a:r>
              <a:rPr lang="zh-CN" altLang="en-US" sz="1200" kern="1200" dirty="0">
                <a:solidFill>
                  <a:schemeClr val="tx1"/>
                </a:solidFill>
                <a:effectLst/>
                <a:latin typeface="+mn-lt"/>
                <a:ea typeface="+mn-ea"/>
                <a:cs typeface="+mn-cs"/>
              </a:rPr>
              <a:t>的启发，决定也使用</a:t>
            </a:r>
            <a:r>
              <a:rPr lang="en-US" altLang="zh-CN" sz="1200" kern="1200" dirty="0">
                <a:solidFill>
                  <a:schemeClr val="tx1"/>
                </a:solidFill>
                <a:effectLst/>
                <a:latin typeface="+mn-lt"/>
                <a:ea typeface="+mn-ea"/>
                <a:cs typeface="+mn-cs"/>
              </a:rPr>
              <a:t>3*3</a:t>
            </a:r>
            <a:r>
              <a:rPr lang="zh-CN" altLang="en-US" sz="1200" kern="1200" dirty="0">
                <a:solidFill>
                  <a:schemeClr val="tx1"/>
                </a:solidFill>
                <a:effectLst/>
                <a:latin typeface="+mn-lt"/>
                <a:ea typeface="+mn-ea"/>
                <a:cs typeface="+mn-cs"/>
              </a:rPr>
              <a:t>的卷积核尺寸，并尝试通过增加卷积层数来使系统分类性能得到提升。 </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35</a:t>
            </a:fld>
            <a:endParaRPr lang="zh-CN" altLang="en-US"/>
          </a:p>
        </p:txBody>
      </p:sp>
    </p:spTree>
    <p:extLst>
      <p:ext uri="{BB962C8B-B14F-4D97-AF65-F5344CB8AC3E}">
        <p14:creationId xmlns:p14="http://schemas.microsoft.com/office/powerpoint/2010/main" val="9002329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系统的整体架构如上图，音频输入后，系统首先将音频分为两部分，第一部分做双声道分离，分离出 </a:t>
            </a:r>
            <a:endParaRPr lang="zh-CN" altLang="en-US" dirty="0"/>
          </a:p>
          <a:p>
            <a:r>
              <a:rPr lang="zh-CN" altLang="en-US" sz="1200" kern="1200" dirty="0">
                <a:solidFill>
                  <a:schemeClr val="tx1"/>
                </a:solidFill>
                <a:effectLst/>
                <a:latin typeface="+mn-lt"/>
                <a:ea typeface="+mn-ea"/>
                <a:cs typeface="+mn-cs"/>
              </a:rPr>
              <a:t>左、右两声道，并分别求和、求差得到 </a:t>
            </a:r>
            <a:r>
              <a:rPr lang="en-US" altLang="zh-CN" sz="1200" kern="1200" dirty="0">
                <a:solidFill>
                  <a:schemeClr val="tx1"/>
                </a:solidFill>
                <a:effectLst/>
                <a:latin typeface="+mn-lt"/>
                <a:ea typeface="+mn-ea"/>
                <a:cs typeface="+mn-cs"/>
              </a:rPr>
              <a:t>Mid</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Side </a:t>
            </a:r>
            <a:r>
              <a:rPr lang="zh-CN" altLang="en-US" sz="1200" kern="1200" dirty="0">
                <a:solidFill>
                  <a:schemeClr val="tx1"/>
                </a:solidFill>
                <a:effectLst/>
                <a:latin typeface="+mn-lt"/>
                <a:ea typeface="+mn-ea"/>
                <a:cs typeface="+mn-cs"/>
              </a:rPr>
              <a:t>声道</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第二部分压缩成单声道， 然后经 </a:t>
            </a:r>
            <a:r>
              <a:rPr lang="en-US" altLang="zh-CN" sz="1200" kern="1200" dirty="0">
                <a:solidFill>
                  <a:schemeClr val="tx1"/>
                </a:solidFill>
                <a:effectLst/>
                <a:latin typeface="+mn-lt"/>
                <a:ea typeface="+mn-ea"/>
                <a:cs typeface="+mn-cs"/>
              </a:rPr>
              <a:t>HPSS </a:t>
            </a:r>
            <a:r>
              <a:rPr lang="zh-CN" altLang="en-US" sz="1200" kern="1200" dirty="0">
                <a:solidFill>
                  <a:schemeClr val="tx1"/>
                </a:solidFill>
                <a:effectLst/>
                <a:latin typeface="+mn-lt"/>
                <a:ea typeface="+mn-ea"/>
                <a:cs typeface="+mn-cs"/>
              </a:rPr>
              <a:t>算法处理得到谐波信号和冲击源信号。之后，再对上一步分离出的 三对音频信号进行 </a:t>
            </a:r>
            <a:r>
              <a:rPr lang="en-US" altLang="zh-CN" sz="1200" kern="1200" dirty="0">
                <a:solidFill>
                  <a:schemeClr val="tx1"/>
                </a:solidFill>
                <a:effectLst/>
                <a:latin typeface="+mn-lt"/>
                <a:ea typeface="+mn-ea"/>
                <a:cs typeface="+mn-cs"/>
              </a:rPr>
              <a:t>MFCC </a:t>
            </a:r>
            <a:r>
              <a:rPr lang="zh-CN" altLang="en-US" sz="1200" kern="1200" dirty="0">
                <a:solidFill>
                  <a:schemeClr val="tx1"/>
                </a:solidFill>
                <a:effectLst/>
                <a:latin typeface="+mn-lt"/>
                <a:ea typeface="+mn-ea"/>
                <a:cs typeface="+mn-cs"/>
              </a:rPr>
              <a:t>频谱图提取，作为特征输入到双声道卷积模型中。接着，对三组双声道模型进行集成，集成时采用 </a:t>
            </a:r>
            <a:r>
              <a:rPr lang="en-US" altLang="zh-CN" sz="1200" kern="1200" dirty="0">
                <a:solidFill>
                  <a:schemeClr val="tx1"/>
                </a:solidFill>
                <a:effectLst/>
                <a:latin typeface="+mn-lt"/>
                <a:ea typeface="+mn-ea"/>
                <a:cs typeface="+mn-cs"/>
              </a:rPr>
              <a:t>Stacking </a:t>
            </a:r>
            <a:r>
              <a:rPr lang="zh-CN" altLang="en-US" sz="1200" kern="1200" dirty="0">
                <a:solidFill>
                  <a:schemeClr val="tx1"/>
                </a:solidFill>
                <a:effectLst/>
                <a:latin typeface="+mn-lt"/>
                <a:ea typeface="+mn-ea"/>
                <a:cs typeface="+mn-cs"/>
              </a:rPr>
              <a:t>方法，选用的元学习算法随机森林算法。经过对三组模型的集成学习，最终输出检测场景。双声道模型的细节如下图，整个网络组织包括三层</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卷积块、单声道模型和双声道模型。其中，卷积块负责系统核心的卷积操作，且包含了零填充、批标准化、激活函数等步骤。卷积 块中的每一个卷积核的尺寸都为 </a:t>
            </a:r>
            <a:r>
              <a:rPr lang="en-US" altLang="zh-CN" sz="1200" kern="1200" dirty="0">
                <a:solidFill>
                  <a:schemeClr val="tx1"/>
                </a:solidFill>
                <a:effectLst/>
                <a:latin typeface="+mn-lt"/>
                <a:ea typeface="+mn-ea"/>
                <a:cs typeface="+mn-cs"/>
              </a:rPr>
              <a:t>3*3</a:t>
            </a:r>
            <a:r>
              <a:rPr lang="zh-CN" altLang="en-US" sz="1200" kern="1200" dirty="0">
                <a:solidFill>
                  <a:schemeClr val="tx1"/>
                </a:solidFill>
                <a:effectLst/>
                <a:latin typeface="+mn-lt"/>
                <a:ea typeface="+mn-ea"/>
                <a:cs typeface="+mn-cs"/>
              </a:rPr>
              <a:t>，零填充尺寸为 </a:t>
            </a:r>
            <a:r>
              <a:rPr lang="en-US" altLang="zh-CN" sz="1200" kern="1200" dirty="0">
                <a:solidFill>
                  <a:schemeClr val="tx1"/>
                </a:solidFill>
                <a:effectLst/>
                <a:latin typeface="+mn-lt"/>
                <a:ea typeface="+mn-ea"/>
                <a:cs typeface="+mn-cs"/>
              </a:rPr>
              <a:t>1*1</a:t>
            </a:r>
            <a:r>
              <a:rPr lang="zh-CN" altLang="en-US" sz="1200" kern="1200" dirty="0">
                <a:solidFill>
                  <a:schemeClr val="tx1"/>
                </a:solidFill>
                <a:effectLst/>
                <a:latin typeface="+mn-lt"/>
                <a:ea typeface="+mn-ea"/>
                <a:cs typeface="+mn-cs"/>
              </a:rPr>
              <a:t>。单声道模型由卷积块 与最大池化、整体平均池化步骤组成，负责处理输入的其中一个声道，每一个声 道上设有 </a:t>
            </a:r>
            <a:r>
              <a:rPr lang="en-US" altLang="zh-CN" sz="1200" kern="1200" dirty="0">
                <a:solidFill>
                  <a:schemeClr val="tx1"/>
                </a:solidFill>
                <a:effectLst/>
                <a:latin typeface="+mn-lt"/>
                <a:ea typeface="+mn-ea"/>
                <a:cs typeface="+mn-cs"/>
              </a:rPr>
              <a:t>4 </a:t>
            </a:r>
            <a:r>
              <a:rPr lang="zh-CN" altLang="en-US" sz="1200" kern="1200" dirty="0">
                <a:solidFill>
                  <a:schemeClr val="tx1"/>
                </a:solidFill>
                <a:effectLst/>
                <a:latin typeface="+mn-lt"/>
                <a:ea typeface="+mn-ea"/>
                <a:cs typeface="+mn-cs"/>
              </a:rPr>
              <a:t>层卷积块。类似于 </a:t>
            </a:r>
            <a:r>
              <a:rPr lang="en-US" altLang="zh-CN" sz="1200" kern="1200" dirty="0" err="1">
                <a:solidFill>
                  <a:schemeClr val="tx1"/>
                </a:solidFill>
                <a:effectLst/>
                <a:latin typeface="+mn-lt"/>
                <a:ea typeface="+mn-ea"/>
                <a:cs typeface="+mn-cs"/>
              </a:rPr>
              <a:t>VGGNet</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的设计，每一个卷积块的滤波器数量依次 翻倍，为 </a:t>
            </a:r>
            <a:r>
              <a:rPr lang="en-US" altLang="zh-CN" sz="1200" kern="1200" dirty="0">
                <a:solidFill>
                  <a:schemeClr val="tx1"/>
                </a:solidFill>
                <a:effectLst/>
                <a:latin typeface="+mn-lt"/>
                <a:ea typeface="+mn-ea"/>
                <a:cs typeface="+mn-cs"/>
              </a:rPr>
              <a:t>32</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64</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128</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256</a:t>
            </a:r>
            <a:r>
              <a:rPr lang="zh-CN" altLang="en-US" sz="1200" kern="1200" dirty="0">
                <a:solidFill>
                  <a:schemeClr val="tx1"/>
                </a:solidFill>
                <a:effectLst/>
                <a:latin typeface="+mn-lt"/>
                <a:ea typeface="+mn-ea"/>
                <a:cs typeface="+mn-cs"/>
              </a:rPr>
              <a:t>，旨在提取不同尺度上的特征。最后，双通道模型又由两个单声道模型连接而成，连接后通过两层全连接层并输出结果。整个双声道 卷积模型中一共有 </a:t>
            </a:r>
            <a:r>
              <a:rPr lang="en-US" altLang="zh-CN" sz="1200" kern="1200" dirty="0">
                <a:solidFill>
                  <a:schemeClr val="tx1"/>
                </a:solidFill>
                <a:effectLst/>
                <a:latin typeface="+mn-lt"/>
                <a:ea typeface="+mn-ea"/>
                <a:cs typeface="+mn-cs"/>
              </a:rPr>
              <a:t>8 </a:t>
            </a:r>
            <a:r>
              <a:rPr lang="zh-CN" altLang="en-US" sz="1200" kern="1200" dirty="0">
                <a:solidFill>
                  <a:schemeClr val="tx1"/>
                </a:solidFill>
                <a:effectLst/>
                <a:latin typeface="+mn-lt"/>
                <a:ea typeface="+mn-ea"/>
                <a:cs typeface="+mn-cs"/>
              </a:rPr>
              <a:t>个卷积块，且依然保留了整流线性单元</a:t>
            </a:r>
            <a:r>
              <a:rPr lang="en-US"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ReLU</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和批标准 化步骤，借此提高系统分类的准确性。相比于</a:t>
            </a:r>
            <a:r>
              <a:rPr lang="en-US" altLang="zh-CN" sz="1200" kern="1200" dirty="0" err="1">
                <a:solidFill>
                  <a:schemeClr val="tx1"/>
                </a:solidFill>
                <a:effectLst/>
                <a:latin typeface="+mn-lt"/>
                <a:ea typeface="+mn-ea"/>
                <a:cs typeface="+mn-cs"/>
              </a:rPr>
              <a:t>VGGNet</a:t>
            </a:r>
            <a:r>
              <a:rPr lang="zh-CN" altLang="en-US" sz="1200" kern="1200" dirty="0">
                <a:solidFill>
                  <a:schemeClr val="tx1"/>
                </a:solidFill>
                <a:effectLst/>
                <a:latin typeface="+mn-lt"/>
                <a:ea typeface="+mn-ea"/>
                <a:cs typeface="+mn-cs"/>
              </a:rPr>
              <a:t>的改进主要来自于在卷积过程之前与应用于输入数据的批标准化。 </a:t>
            </a:r>
            <a:endParaRPr lang="zh-CN" altLang="en-US" dirty="0"/>
          </a:p>
          <a:p>
            <a:endParaRPr lang="zh-CN" altLang="en-US" dirty="0"/>
          </a:p>
          <a:p>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36</a:t>
            </a:fld>
            <a:endParaRPr lang="zh-CN" altLang="en-US"/>
          </a:p>
        </p:txBody>
      </p:sp>
    </p:spTree>
    <p:extLst>
      <p:ext uri="{BB962C8B-B14F-4D97-AF65-F5344CB8AC3E}">
        <p14:creationId xmlns:p14="http://schemas.microsoft.com/office/powerpoint/2010/main" val="22103780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思源黑体 Normal" panose="020B0400000000000000" pitchFamily="34" charset="-122"/>
                <a:ea typeface="思源黑体 Normal" panose="020B0400000000000000" pitchFamily="34" charset="-122"/>
              </a:rPr>
              <a:t>Stacking</a:t>
            </a:r>
            <a:r>
              <a:rPr lang="zh-CN" altLang="en-US" dirty="0">
                <a:latin typeface="思源黑体 Normal" panose="020B0400000000000000" pitchFamily="34" charset="-122"/>
                <a:ea typeface="思源黑体 Normal" panose="020B0400000000000000" pitchFamily="34" charset="-122"/>
              </a:rPr>
              <a:t>为一种流行的集成学习方法，集成学习的思想在于，通过几个弱分类器的组合形成一个强分类器，即便某些弱分类器进行了错误的预测，也可以借助其他预测正确的弱分类器纠正回来，进而达到提升系统性能的效果</a:t>
            </a:r>
            <a:r>
              <a:rPr lang="en-US" altLang="zh-CN" dirty="0">
                <a:latin typeface="思源黑体 Normal" panose="020B0400000000000000" pitchFamily="34" charset="-122"/>
                <a:ea typeface="思源黑体 Normal" panose="020B0400000000000000" pitchFamily="34" charset="-122"/>
              </a:rPr>
              <a:t>Stacking</a:t>
            </a:r>
            <a:r>
              <a:rPr lang="zh-CN" altLang="en-US" dirty="0">
                <a:latin typeface="思源黑体 Normal" panose="020B0400000000000000" pitchFamily="34" charset="-122"/>
                <a:ea typeface="思源黑体 Normal" panose="020B0400000000000000" pitchFamily="34" charset="-122"/>
              </a:rPr>
              <a:t>不仅实现相当简单，而且因为它可以显著的提升系统的泛化能力。下面将给出</a:t>
            </a:r>
            <a:r>
              <a:rPr lang="en-US" altLang="zh-CN" dirty="0">
                <a:latin typeface="思源黑体 Normal" panose="020B0400000000000000" pitchFamily="34" charset="-122"/>
                <a:ea typeface="思源黑体 Normal" panose="020B0400000000000000" pitchFamily="34" charset="-122"/>
              </a:rPr>
              <a:t>Stacking</a:t>
            </a:r>
            <a:r>
              <a:rPr lang="zh-CN" altLang="en-US" dirty="0">
                <a:latin typeface="思源黑体 Normal" panose="020B0400000000000000" pitchFamily="34" charset="-122"/>
                <a:ea typeface="思源黑体 Normal" panose="020B0400000000000000" pitchFamily="34" charset="-122"/>
              </a:rPr>
              <a:t>实现的详细方式。</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latin typeface="思源黑体 Normal" panose="020B0400000000000000" pitchFamily="34" charset="-122"/>
              <a:ea typeface="思源黑体 Normal" panose="020B0400000000000000"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37</a:t>
            </a:fld>
            <a:endParaRPr lang="zh-CN" altLang="en-US"/>
          </a:p>
        </p:txBody>
      </p:sp>
    </p:spTree>
    <p:extLst>
      <p:ext uri="{BB962C8B-B14F-4D97-AF65-F5344CB8AC3E}">
        <p14:creationId xmlns:p14="http://schemas.microsoft.com/office/powerpoint/2010/main" val="8389157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首先将训练集中 </a:t>
            </a:r>
            <a:r>
              <a:rPr lang="en-US" altLang="zh-CN" sz="1200" kern="1200" dirty="0">
                <a:solidFill>
                  <a:schemeClr val="tx1"/>
                </a:solidFill>
                <a:effectLst/>
                <a:latin typeface="+mn-lt"/>
                <a:ea typeface="+mn-ea"/>
                <a:cs typeface="+mn-cs"/>
              </a:rPr>
              <a:t>4680 </a:t>
            </a:r>
            <a:r>
              <a:rPr lang="zh-CN" altLang="en-US" sz="1200" kern="1200" dirty="0">
                <a:solidFill>
                  <a:schemeClr val="tx1"/>
                </a:solidFill>
                <a:effectLst/>
                <a:latin typeface="+mn-lt"/>
                <a:ea typeface="+mn-ea"/>
                <a:cs typeface="+mn-cs"/>
              </a:rPr>
              <a:t>个文件拆分为训练数据与测试数据，其中训练数据共 </a:t>
            </a:r>
            <a:r>
              <a:rPr lang="en-US" altLang="zh-CN" sz="1200" kern="1200" dirty="0">
                <a:solidFill>
                  <a:schemeClr val="tx1"/>
                </a:solidFill>
                <a:effectLst/>
                <a:latin typeface="+mn-lt"/>
                <a:ea typeface="+mn-ea"/>
                <a:cs typeface="+mn-cs"/>
              </a:rPr>
              <a:t>3825 </a:t>
            </a:r>
            <a:r>
              <a:rPr lang="zh-CN" altLang="en-US" sz="1200" kern="1200" dirty="0">
                <a:solidFill>
                  <a:schemeClr val="tx1"/>
                </a:solidFill>
                <a:effectLst/>
                <a:latin typeface="+mn-lt"/>
                <a:ea typeface="+mn-ea"/>
                <a:cs typeface="+mn-cs"/>
              </a:rPr>
              <a:t>个，每类 </a:t>
            </a:r>
            <a:r>
              <a:rPr lang="en-US" altLang="zh-CN" sz="1200" kern="1200" dirty="0">
                <a:solidFill>
                  <a:schemeClr val="tx1"/>
                </a:solidFill>
                <a:effectLst/>
                <a:latin typeface="+mn-lt"/>
                <a:ea typeface="+mn-ea"/>
                <a:cs typeface="+mn-cs"/>
              </a:rPr>
              <a:t>255 </a:t>
            </a:r>
            <a:r>
              <a:rPr lang="zh-CN" altLang="en-US" sz="1200" kern="1200" dirty="0">
                <a:solidFill>
                  <a:schemeClr val="tx1"/>
                </a:solidFill>
                <a:effectLst/>
                <a:latin typeface="+mn-lt"/>
                <a:ea typeface="+mn-ea"/>
                <a:cs typeface="+mn-cs"/>
              </a:rPr>
              <a:t>个</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测试数据共 </a:t>
            </a:r>
            <a:r>
              <a:rPr lang="en-US" altLang="zh-CN" sz="1200" kern="1200" dirty="0">
                <a:solidFill>
                  <a:schemeClr val="tx1"/>
                </a:solidFill>
                <a:effectLst/>
                <a:latin typeface="+mn-lt"/>
                <a:ea typeface="+mn-ea"/>
                <a:cs typeface="+mn-cs"/>
              </a:rPr>
              <a:t>855 </a:t>
            </a:r>
            <a:r>
              <a:rPr lang="zh-CN" altLang="en-US" sz="1200" kern="1200" dirty="0">
                <a:solidFill>
                  <a:schemeClr val="tx1"/>
                </a:solidFill>
                <a:effectLst/>
                <a:latin typeface="+mn-lt"/>
                <a:ea typeface="+mn-ea"/>
                <a:cs typeface="+mn-cs"/>
              </a:rPr>
              <a:t>个，每类 </a:t>
            </a:r>
            <a:r>
              <a:rPr lang="en-US" altLang="zh-CN" sz="1200" kern="1200" dirty="0">
                <a:solidFill>
                  <a:schemeClr val="tx1"/>
                </a:solidFill>
                <a:effectLst/>
                <a:latin typeface="+mn-lt"/>
                <a:ea typeface="+mn-ea"/>
                <a:cs typeface="+mn-cs"/>
              </a:rPr>
              <a:t>57 </a:t>
            </a:r>
            <a:r>
              <a:rPr lang="zh-CN" altLang="en-US" sz="1200" kern="1200" dirty="0">
                <a:solidFill>
                  <a:schemeClr val="tx1"/>
                </a:solidFill>
                <a:effectLst/>
                <a:latin typeface="+mn-lt"/>
                <a:ea typeface="+mn-ea"/>
                <a:cs typeface="+mn-cs"/>
              </a:rPr>
              <a:t>个。其中测试数据占训练集 数据总数约 </a:t>
            </a:r>
            <a:r>
              <a:rPr lang="en-US" altLang="zh-CN" sz="1200" kern="1200" dirty="0">
                <a:solidFill>
                  <a:schemeClr val="tx1"/>
                </a:solidFill>
                <a:effectLst/>
                <a:latin typeface="+mn-lt"/>
                <a:ea typeface="+mn-ea"/>
                <a:cs typeface="+mn-cs"/>
              </a:rPr>
              <a:t>22.35%</a:t>
            </a:r>
            <a:r>
              <a:rPr lang="zh-CN" altLang="en-US" sz="1200" kern="1200" dirty="0">
                <a:solidFill>
                  <a:schemeClr val="tx1"/>
                </a:solidFill>
                <a:effectLst/>
                <a:latin typeface="+mn-lt"/>
                <a:ea typeface="+mn-ea"/>
                <a:cs typeface="+mn-cs"/>
              </a:rPr>
              <a:t>。然后，在训练数据上再将数据等分为 </a:t>
            </a:r>
            <a:r>
              <a:rPr lang="en-US" altLang="zh-CN" sz="1200" kern="1200" dirty="0">
                <a:solidFill>
                  <a:schemeClr val="tx1"/>
                </a:solidFill>
                <a:effectLst/>
                <a:latin typeface="+mn-lt"/>
                <a:ea typeface="+mn-ea"/>
                <a:cs typeface="+mn-cs"/>
              </a:rPr>
              <a:t>3 </a:t>
            </a:r>
            <a:r>
              <a:rPr lang="zh-CN" altLang="en-US" sz="1200" kern="1200" dirty="0">
                <a:solidFill>
                  <a:schemeClr val="tx1"/>
                </a:solidFill>
                <a:effectLst/>
                <a:latin typeface="+mn-lt"/>
                <a:ea typeface="+mn-ea"/>
                <a:cs typeface="+mn-cs"/>
              </a:rPr>
              <a:t>折，每 </a:t>
            </a:r>
            <a:r>
              <a:rPr lang="en-US" altLang="zh-CN" sz="1200" kern="1200" dirty="0">
                <a:solidFill>
                  <a:schemeClr val="tx1"/>
                </a:solidFill>
                <a:effectLst/>
                <a:latin typeface="+mn-lt"/>
                <a:ea typeface="+mn-ea"/>
                <a:cs typeface="+mn-cs"/>
              </a:rPr>
              <a:t>1 </a:t>
            </a:r>
            <a:r>
              <a:rPr lang="zh-CN" altLang="en-US" sz="1200" kern="1200" dirty="0">
                <a:solidFill>
                  <a:schemeClr val="tx1"/>
                </a:solidFill>
                <a:effectLst/>
                <a:latin typeface="+mn-lt"/>
                <a:ea typeface="+mn-ea"/>
                <a:cs typeface="+mn-cs"/>
              </a:rPr>
              <a:t>折的音频 数据为 </a:t>
            </a:r>
            <a:r>
              <a:rPr lang="en-US" altLang="zh-CN" sz="1200" kern="1200" dirty="0">
                <a:solidFill>
                  <a:schemeClr val="tx1"/>
                </a:solidFill>
                <a:effectLst/>
                <a:latin typeface="+mn-lt"/>
                <a:ea typeface="+mn-ea"/>
                <a:cs typeface="+mn-cs"/>
              </a:rPr>
              <a:t>1275 </a:t>
            </a:r>
            <a:r>
              <a:rPr lang="zh-CN" altLang="en-US" sz="1200" kern="1200" dirty="0">
                <a:solidFill>
                  <a:schemeClr val="tx1"/>
                </a:solidFill>
                <a:effectLst/>
                <a:latin typeface="+mn-lt"/>
                <a:ea typeface="+mn-ea"/>
                <a:cs typeface="+mn-cs"/>
              </a:rPr>
              <a:t>个。注意，上述数据分离时均保证每一场景的音频文件数量一致。 </a:t>
            </a:r>
            <a:endParaRPr lang="zh-CN" altLang="en-US" dirty="0"/>
          </a:p>
          <a:p>
            <a:r>
              <a:rPr lang="zh-CN" altLang="en-US" sz="1200" kern="1200" dirty="0">
                <a:solidFill>
                  <a:schemeClr val="tx1"/>
                </a:solidFill>
                <a:effectLst/>
                <a:latin typeface="+mn-lt"/>
                <a:ea typeface="+mn-ea"/>
                <a:cs typeface="+mn-cs"/>
              </a:rPr>
              <a:t>先使用本章设计的卷积神经网络模型训练基于 </a:t>
            </a:r>
            <a:r>
              <a:rPr lang="en-US" altLang="zh-CN" sz="1200" kern="1200" dirty="0">
                <a:solidFill>
                  <a:schemeClr val="tx1"/>
                </a:solidFill>
                <a:effectLst/>
                <a:latin typeface="+mn-lt"/>
                <a:ea typeface="+mn-ea"/>
                <a:cs typeface="+mn-cs"/>
              </a:rPr>
              <a:t>LR </a:t>
            </a:r>
            <a:r>
              <a:rPr lang="zh-CN" altLang="en-US" sz="1200" kern="1200" dirty="0">
                <a:solidFill>
                  <a:schemeClr val="tx1"/>
                </a:solidFill>
                <a:effectLst/>
                <a:latin typeface="+mn-lt"/>
                <a:ea typeface="+mn-ea"/>
                <a:cs typeface="+mn-cs"/>
              </a:rPr>
              <a:t>特征的基学习器。将 </a:t>
            </a:r>
            <a:r>
              <a:rPr lang="en-US" altLang="zh-CN" sz="1200" kern="1200" dirty="0">
                <a:solidFill>
                  <a:schemeClr val="tx1"/>
                </a:solidFill>
                <a:effectLst/>
                <a:latin typeface="+mn-lt"/>
                <a:ea typeface="+mn-ea"/>
                <a:cs typeface="+mn-cs"/>
              </a:rPr>
              <a:t>3825 </a:t>
            </a:r>
            <a:r>
              <a:rPr lang="zh-CN" altLang="en-US" sz="1200" kern="1200" dirty="0">
                <a:solidFill>
                  <a:schemeClr val="tx1"/>
                </a:solidFill>
                <a:effectLst/>
                <a:latin typeface="+mn-lt"/>
                <a:ea typeface="+mn-ea"/>
                <a:cs typeface="+mn-cs"/>
              </a:rPr>
              <a:t>个训练数据用 </a:t>
            </a:r>
            <a:r>
              <a:rPr lang="en-US" altLang="zh-CN" sz="1200" kern="1200" dirty="0">
                <a:solidFill>
                  <a:schemeClr val="tx1"/>
                </a:solidFill>
                <a:effectLst/>
                <a:latin typeface="+mn-lt"/>
                <a:ea typeface="+mn-ea"/>
                <a:cs typeface="+mn-cs"/>
              </a:rPr>
              <a:t>3 </a:t>
            </a:r>
            <a:r>
              <a:rPr lang="zh-CN" altLang="en-US" sz="1200" kern="1200" dirty="0">
                <a:solidFill>
                  <a:schemeClr val="tx1"/>
                </a:solidFill>
                <a:effectLst/>
                <a:latin typeface="+mn-lt"/>
                <a:ea typeface="+mn-ea"/>
                <a:cs typeface="+mn-cs"/>
              </a:rPr>
              <a:t>折交叉验证法分为三组数据</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即 </a:t>
            </a:r>
            <a:r>
              <a:rPr lang="en-US" altLang="zh-CN" sz="1200" kern="1200" dirty="0">
                <a:solidFill>
                  <a:schemeClr val="tx1"/>
                </a:solidFill>
                <a:effectLst/>
                <a:latin typeface="+mn-lt"/>
                <a:ea typeface="+mn-ea"/>
                <a:cs typeface="+mn-cs"/>
              </a:rPr>
              <a:t>3 </a:t>
            </a:r>
            <a:r>
              <a:rPr lang="zh-CN" altLang="en-US" sz="1200" kern="1200" dirty="0">
                <a:solidFill>
                  <a:schemeClr val="tx1"/>
                </a:solidFill>
                <a:effectLst/>
                <a:latin typeface="+mn-lt"/>
                <a:ea typeface="+mn-ea"/>
                <a:cs typeface="+mn-cs"/>
              </a:rPr>
              <a:t>个 </a:t>
            </a:r>
            <a:r>
              <a:rPr lang="en-US" altLang="zh-CN" sz="1200" kern="1200" dirty="0">
                <a:solidFill>
                  <a:schemeClr val="tx1"/>
                </a:solidFill>
                <a:effectLst/>
                <a:latin typeface="+mn-lt"/>
                <a:ea typeface="+mn-ea"/>
                <a:cs typeface="+mn-cs"/>
              </a:rPr>
              <a:t>fold)</a:t>
            </a:r>
            <a:r>
              <a:rPr lang="zh-CN" altLang="en-US" sz="1200" kern="1200" dirty="0">
                <a:solidFill>
                  <a:schemeClr val="tx1"/>
                </a:solidFill>
                <a:effectLst/>
                <a:latin typeface="+mn-lt"/>
                <a:ea typeface="+mn-ea"/>
                <a:cs typeface="+mn-cs"/>
              </a:rPr>
              <a:t>，其中每一组数据包 含 </a:t>
            </a:r>
            <a:r>
              <a:rPr lang="en-US" altLang="zh-CN" sz="1200" kern="1200" dirty="0">
                <a:solidFill>
                  <a:schemeClr val="tx1"/>
                </a:solidFill>
                <a:effectLst/>
                <a:latin typeface="+mn-lt"/>
                <a:ea typeface="+mn-ea"/>
                <a:cs typeface="+mn-cs"/>
              </a:rPr>
              <a:t>2 </a:t>
            </a:r>
            <a:r>
              <a:rPr lang="zh-CN" altLang="en-US" sz="1200" kern="1200" dirty="0">
                <a:solidFill>
                  <a:schemeClr val="tx1"/>
                </a:solidFill>
                <a:effectLst/>
                <a:latin typeface="+mn-lt"/>
                <a:ea typeface="+mn-ea"/>
                <a:cs typeface="+mn-cs"/>
              </a:rPr>
              <a:t>折用于学习，学习完成后用剩下的 </a:t>
            </a:r>
            <a:r>
              <a:rPr lang="en-US" altLang="zh-CN" sz="1200" kern="1200" dirty="0">
                <a:solidFill>
                  <a:schemeClr val="tx1"/>
                </a:solidFill>
                <a:effectLst/>
                <a:latin typeface="+mn-lt"/>
                <a:ea typeface="+mn-ea"/>
                <a:cs typeface="+mn-cs"/>
              </a:rPr>
              <a:t>1 </a:t>
            </a:r>
            <a:r>
              <a:rPr lang="zh-CN" altLang="en-US" sz="1200" kern="1200" dirty="0">
                <a:solidFill>
                  <a:schemeClr val="tx1"/>
                </a:solidFill>
                <a:effectLst/>
                <a:latin typeface="+mn-lt"/>
                <a:ea typeface="+mn-ea"/>
                <a:cs typeface="+mn-cs"/>
              </a:rPr>
              <a:t>折进行预测，预测的结果将作为元训练 集的训练数据，此过程每组数据进行一次，共 </a:t>
            </a:r>
            <a:r>
              <a:rPr lang="en-US" altLang="zh-CN" sz="1200" kern="1200" dirty="0">
                <a:solidFill>
                  <a:schemeClr val="tx1"/>
                </a:solidFill>
                <a:effectLst/>
                <a:latin typeface="+mn-lt"/>
                <a:ea typeface="+mn-ea"/>
                <a:cs typeface="+mn-cs"/>
              </a:rPr>
              <a:t>3 </a:t>
            </a:r>
            <a:r>
              <a:rPr lang="zh-CN" altLang="en-US" sz="1200" kern="1200" dirty="0">
                <a:solidFill>
                  <a:schemeClr val="tx1"/>
                </a:solidFill>
                <a:effectLst/>
                <a:latin typeface="+mn-lt"/>
                <a:ea typeface="+mn-ea"/>
                <a:cs typeface="+mn-cs"/>
              </a:rPr>
              <a:t>次。至此，元训练集的特征数量， 即预测结果与初始的训练数据数量相同，为 </a:t>
            </a:r>
            <a:r>
              <a:rPr lang="en-US" altLang="zh-CN" sz="1200" kern="1200" dirty="0">
                <a:solidFill>
                  <a:schemeClr val="tx1"/>
                </a:solidFill>
                <a:effectLst/>
                <a:latin typeface="+mn-lt"/>
                <a:ea typeface="+mn-ea"/>
                <a:cs typeface="+mn-cs"/>
              </a:rPr>
              <a:t>3825 </a:t>
            </a:r>
            <a:r>
              <a:rPr lang="zh-CN" altLang="en-US" sz="1200" kern="1200" dirty="0">
                <a:solidFill>
                  <a:schemeClr val="tx1"/>
                </a:solidFill>
                <a:effectLst/>
                <a:latin typeface="+mn-lt"/>
                <a:ea typeface="+mn-ea"/>
                <a:cs typeface="+mn-cs"/>
              </a:rPr>
              <a:t>个，且都由不同组的不同预测 数据进行预测得出。</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与此同时，每一组数据在训练完成后，其训练好的模型还要在 </a:t>
            </a:r>
            <a:r>
              <a:rPr lang="en-US" altLang="zh-CN" sz="1200" kern="1200" dirty="0">
                <a:solidFill>
                  <a:schemeClr val="tx1"/>
                </a:solidFill>
                <a:effectLst/>
                <a:latin typeface="+mn-lt"/>
                <a:ea typeface="+mn-ea"/>
                <a:cs typeface="+mn-cs"/>
              </a:rPr>
              <a:t>855 </a:t>
            </a:r>
            <a:r>
              <a:rPr lang="zh-CN" altLang="en-US" sz="1200" kern="1200" dirty="0">
                <a:solidFill>
                  <a:schemeClr val="tx1"/>
                </a:solidFill>
                <a:effectLst/>
                <a:latin typeface="+mn-lt"/>
                <a:ea typeface="+mn-ea"/>
                <a:cs typeface="+mn-cs"/>
              </a:rPr>
              <a:t>个测试数 </a:t>
            </a:r>
            <a:endParaRPr lang="zh-CN" altLang="en-US" dirty="0"/>
          </a:p>
          <a:p>
            <a:r>
              <a:rPr lang="zh-CN" altLang="en-US" sz="1200" kern="1200" dirty="0">
                <a:solidFill>
                  <a:schemeClr val="tx1"/>
                </a:solidFill>
                <a:effectLst/>
                <a:latin typeface="+mn-lt"/>
                <a:ea typeface="+mn-ea"/>
                <a:cs typeface="+mn-cs"/>
              </a:rPr>
              <a:t>据上进行测试，以生成 </a:t>
            </a:r>
            <a:r>
              <a:rPr lang="en-US" altLang="zh-CN" sz="1200" kern="1200" dirty="0">
                <a:solidFill>
                  <a:schemeClr val="tx1"/>
                </a:solidFill>
                <a:effectLst/>
                <a:latin typeface="+mn-lt"/>
                <a:ea typeface="+mn-ea"/>
                <a:cs typeface="+mn-cs"/>
              </a:rPr>
              <a:t>3 </a:t>
            </a:r>
            <a:r>
              <a:rPr lang="zh-CN" altLang="en-US" sz="1200" kern="1200" dirty="0">
                <a:solidFill>
                  <a:schemeClr val="tx1"/>
                </a:solidFill>
                <a:effectLst/>
                <a:latin typeface="+mn-lt"/>
                <a:ea typeface="+mn-ea"/>
                <a:cs typeface="+mn-cs"/>
              </a:rPr>
              <a:t>组预测结果。然后，再将 </a:t>
            </a:r>
            <a:r>
              <a:rPr lang="en-US" altLang="zh-CN" sz="1200" kern="1200" dirty="0">
                <a:solidFill>
                  <a:schemeClr val="tx1"/>
                </a:solidFill>
                <a:effectLst/>
                <a:latin typeface="+mn-lt"/>
                <a:ea typeface="+mn-ea"/>
                <a:cs typeface="+mn-cs"/>
              </a:rPr>
              <a:t>3 </a:t>
            </a:r>
            <a:r>
              <a:rPr lang="zh-CN" altLang="en-US" sz="1200" kern="1200" dirty="0">
                <a:solidFill>
                  <a:schemeClr val="tx1"/>
                </a:solidFill>
                <a:effectLst/>
                <a:latin typeface="+mn-lt"/>
                <a:ea typeface="+mn-ea"/>
                <a:cs typeface="+mn-cs"/>
              </a:rPr>
              <a:t>组预测结果用多数优胜法进 行投票，得到一个含 </a:t>
            </a:r>
            <a:r>
              <a:rPr lang="en-US" altLang="zh-CN" sz="1200" kern="1200" dirty="0">
                <a:solidFill>
                  <a:schemeClr val="tx1"/>
                </a:solidFill>
                <a:effectLst/>
                <a:latin typeface="+mn-lt"/>
                <a:ea typeface="+mn-ea"/>
                <a:cs typeface="+mn-cs"/>
              </a:rPr>
              <a:t>855 </a:t>
            </a:r>
            <a:r>
              <a:rPr lang="zh-CN" altLang="en-US" sz="1200" kern="1200">
                <a:solidFill>
                  <a:schemeClr val="tx1"/>
                </a:solidFill>
                <a:effectLst/>
                <a:latin typeface="+mn-lt"/>
                <a:ea typeface="+mn-ea"/>
                <a:cs typeface="+mn-cs"/>
              </a:rPr>
              <a:t>个数据的预测值，作为元测试集的测试数据。由于测试 过程中没有使用训练集的数据，因此没有数据泄漏，进而避免了过拟合的发生。 </a:t>
            </a:r>
            <a:endParaRPr lang="zh-CN" altLang="en-US"/>
          </a:p>
          <a:p>
            <a:endParaRPr lang="zh-CN" altLang="en-US"/>
          </a:p>
          <a:p>
            <a:endParaRPr kumimoji="1"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38</a:t>
            </a:fld>
            <a:endParaRPr lang="zh-CN" altLang="en-US"/>
          </a:p>
        </p:txBody>
      </p:sp>
    </p:spTree>
    <p:extLst>
      <p:ext uri="{BB962C8B-B14F-4D97-AF65-F5344CB8AC3E}">
        <p14:creationId xmlns:p14="http://schemas.microsoft.com/office/powerpoint/2010/main" val="7369103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从左表中可看出，在引入了 </a:t>
            </a:r>
            <a:r>
              <a:rPr lang="en-US" altLang="zh-CN" sz="1200" kern="1200" dirty="0">
                <a:solidFill>
                  <a:schemeClr val="tx1"/>
                </a:solidFill>
                <a:effectLst/>
                <a:latin typeface="+mn-lt"/>
                <a:ea typeface="+mn-ea"/>
                <a:cs typeface="+mn-cs"/>
              </a:rPr>
              <a:t>LR</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MS</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HPSS </a:t>
            </a:r>
            <a:r>
              <a:rPr lang="zh-CN" altLang="en-US" sz="1200" kern="1200" dirty="0">
                <a:solidFill>
                  <a:schemeClr val="tx1"/>
                </a:solidFill>
                <a:effectLst/>
                <a:latin typeface="+mn-lt"/>
                <a:ea typeface="+mn-ea"/>
                <a:cs typeface="+mn-cs"/>
              </a:rPr>
              <a:t>音频处理方法后，系统的 分类准确率相对于单通道系统更高，这印证了对音频处理的合理性。在集成了各种模型以后，模型的分类准确率又有了不小的提升。此外，将随机森林的分类树个数设置为 </a:t>
            </a:r>
            <a:r>
              <a:rPr lang="en-US" altLang="zh-CN" sz="1200" kern="1200" dirty="0">
                <a:solidFill>
                  <a:schemeClr val="tx1"/>
                </a:solidFill>
                <a:effectLst/>
                <a:latin typeface="+mn-lt"/>
                <a:ea typeface="+mn-ea"/>
                <a:cs typeface="+mn-cs"/>
              </a:rPr>
              <a:t>2000 </a:t>
            </a:r>
            <a:r>
              <a:rPr lang="zh-CN" altLang="en-US" sz="1200" kern="1200" dirty="0">
                <a:solidFill>
                  <a:schemeClr val="tx1"/>
                </a:solidFill>
                <a:effectLst/>
                <a:latin typeface="+mn-lt"/>
                <a:ea typeface="+mn-ea"/>
                <a:cs typeface="+mn-cs"/>
              </a:rPr>
              <a:t>能使系统发挥最佳性能。因此，采用该参数作为本章分类系统最终参数，并在验证集上使用该参数进行测试。 从右表中可以发现，尽管验证集上的平均分类准确率相比开发集还是有较为 明显的下降，但是已经远好于第 </a:t>
            </a:r>
            <a:r>
              <a:rPr lang="en-US" altLang="zh-CN" sz="1200" kern="1200" dirty="0">
                <a:solidFill>
                  <a:schemeClr val="tx1"/>
                </a:solidFill>
                <a:effectLst/>
                <a:latin typeface="+mn-lt"/>
                <a:ea typeface="+mn-ea"/>
                <a:cs typeface="+mn-cs"/>
              </a:rPr>
              <a:t>3 </a:t>
            </a:r>
            <a:r>
              <a:rPr lang="zh-CN" altLang="en-US" sz="1200" kern="1200" dirty="0">
                <a:solidFill>
                  <a:schemeClr val="tx1"/>
                </a:solidFill>
                <a:effectLst/>
                <a:latin typeface="+mn-lt"/>
                <a:ea typeface="+mn-ea"/>
                <a:cs typeface="+mn-cs"/>
              </a:rPr>
              <a:t>章系统 </a:t>
            </a:r>
            <a:r>
              <a:rPr lang="en-US" altLang="zh-CN" sz="1200" kern="1200" dirty="0">
                <a:solidFill>
                  <a:schemeClr val="tx1"/>
                </a:solidFill>
                <a:effectLst/>
                <a:latin typeface="+mn-lt"/>
                <a:ea typeface="+mn-ea"/>
                <a:cs typeface="+mn-cs"/>
              </a:rPr>
              <a:t>59.7%</a:t>
            </a:r>
            <a:r>
              <a:rPr lang="zh-CN" altLang="en-US" sz="1200" kern="1200" dirty="0">
                <a:solidFill>
                  <a:schemeClr val="tx1"/>
                </a:solidFill>
                <a:effectLst/>
                <a:latin typeface="+mn-lt"/>
                <a:ea typeface="+mn-ea"/>
                <a:cs typeface="+mn-cs"/>
              </a:rPr>
              <a:t>的结果。由此可见改进后的系统 泛化能力得到了明显的提升，尤其在地铁站、森林小径、汽车、家的场景下有超 过 </a:t>
            </a:r>
            <a:r>
              <a:rPr lang="en-US" altLang="zh-CN" sz="1200" kern="1200" dirty="0">
                <a:solidFill>
                  <a:schemeClr val="tx1"/>
                </a:solidFill>
                <a:effectLst/>
                <a:latin typeface="+mn-lt"/>
                <a:ea typeface="+mn-ea"/>
                <a:cs typeface="+mn-cs"/>
              </a:rPr>
              <a:t>90%</a:t>
            </a:r>
            <a:r>
              <a:rPr lang="zh-CN" altLang="en-US" sz="1200" kern="1200" dirty="0">
                <a:solidFill>
                  <a:schemeClr val="tx1"/>
                </a:solidFill>
                <a:effectLst/>
                <a:latin typeface="+mn-lt"/>
                <a:ea typeface="+mn-ea"/>
                <a:cs typeface="+mn-cs"/>
              </a:rPr>
              <a:t>的分类准确率。但公园与图书馆场景下的分类准确率仍然不理想，还有一 定的改进空间。 </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39</a:t>
            </a:fld>
            <a:endParaRPr lang="zh-CN" altLang="en-US"/>
          </a:p>
        </p:txBody>
      </p:sp>
    </p:spTree>
    <p:extLst>
      <p:ext uri="{BB962C8B-B14F-4D97-AF65-F5344CB8AC3E}">
        <p14:creationId xmlns:p14="http://schemas.microsoft.com/office/powerpoint/2010/main" val="15935409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无论是在开发集还是在验证集上，改进系统的分类准确率在绝大多数场景 上均大幅领先第二张的 </a:t>
            </a:r>
            <a:r>
              <a:rPr lang="en-US" altLang="zh-CN" sz="1200" kern="1200" dirty="0">
                <a:solidFill>
                  <a:schemeClr val="tx1"/>
                </a:solidFill>
                <a:effectLst/>
                <a:latin typeface="+mn-lt"/>
                <a:ea typeface="+mn-ea"/>
                <a:cs typeface="+mn-cs"/>
              </a:rPr>
              <a:t>GMM </a:t>
            </a:r>
            <a:r>
              <a:rPr lang="zh-CN" altLang="en-US" sz="1200" kern="1200" dirty="0">
                <a:solidFill>
                  <a:schemeClr val="tx1"/>
                </a:solidFill>
                <a:effectLst/>
                <a:latin typeface="+mn-lt"/>
                <a:ea typeface="+mn-ea"/>
                <a:cs typeface="+mn-cs"/>
              </a:rPr>
              <a:t>系统。尤其在沙滩、公交、图书馆、公园等场景的 验证集上都有很大的优势。分析其可能的原因，一方面在于卷积神经网络本身对 数据的学习能力更强，另一方面在于以上场景的声场空间较大且有固定的底噪， 刚好契合了本章音频处理时对固定场景音频环境的分析。 </a:t>
            </a: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40</a:t>
            </a:fld>
            <a:endParaRPr lang="zh-CN" altLang="en-US"/>
          </a:p>
        </p:txBody>
      </p:sp>
    </p:spTree>
    <p:extLst>
      <p:ext uri="{BB962C8B-B14F-4D97-AF65-F5344CB8AC3E}">
        <p14:creationId xmlns:p14="http://schemas.microsoft.com/office/powerpoint/2010/main" val="25242285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尽管在开发集中，改进系统并没有取得整体上 的优势，但在验证集上改进系统的总体分类准确率相对第 </a:t>
            </a:r>
            <a:r>
              <a:rPr lang="en-US" altLang="zh-CN" sz="1200" kern="1200" dirty="0">
                <a:solidFill>
                  <a:schemeClr val="tx1"/>
                </a:solidFill>
                <a:effectLst/>
                <a:latin typeface="+mn-lt"/>
                <a:ea typeface="+mn-ea"/>
                <a:cs typeface="+mn-cs"/>
              </a:rPr>
              <a:t>3 </a:t>
            </a:r>
            <a:r>
              <a:rPr lang="zh-CN" altLang="en-US" sz="1200" kern="1200" dirty="0">
                <a:solidFill>
                  <a:schemeClr val="tx1"/>
                </a:solidFill>
                <a:effectLst/>
                <a:latin typeface="+mn-lt"/>
                <a:ea typeface="+mn-ea"/>
                <a:cs typeface="+mn-cs"/>
              </a:rPr>
              <a:t>章的系统有了约 </a:t>
            </a:r>
            <a:r>
              <a:rPr lang="en-US" altLang="zh-CN" sz="1200" kern="1200" dirty="0">
                <a:solidFill>
                  <a:schemeClr val="tx1"/>
                </a:solidFill>
                <a:effectLst/>
                <a:latin typeface="+mn-lt"/>
                <a:ea typeface="+mn-ea"/>
                <a:cs typeface="+mn-cs"/>
              </a:rPr>
              <a:t>19% </a:t>
            </a:r>
            <a:r>
              <a:rPr lang="zh-CN" altLang="en-US" sz="1200" kern="1200" dirty="0">
                <a:solidFill>
                  <a:schemeClr val="tx1"/>
                </a:solidFill>
                <a:effectLst/>
                <a:latin typeface="+mn-lt"/>
                <a:ea typeface="+mn-ea"/>
                <a:cs typeface="+mn-cs"/>
              </a:rPr>
              <a:t>的提升。这说明经过改进后系统的泛化性能有了明显的增强，也说明通过对网络 深度的增加以及网络参数的简化，系统的灵活性能有了很大的提升。且同上一章 中容易混淆的几个场景对比，公交</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电车、公园</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小区等易混淆的场景对在验证集 上的准确率有了明显的提高，这在相当程度上印证了音频处理的合理性。但是从具体类别来看，公园、图书馆场景的准确率还有很大的提升空间。 </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41</a:t>
            </a:fld>
            <a:endParaRPr lang="zh-CN" altLang="en-US"/>
          </a:p>
        </p:txBody>
      </p:sp>
    </p:spTree>
    <p:extLst>
      <p:ext uri="{BB962C8B-B14F-4D97-AF65-F5344CB8AC3E}">
        <p14:creationId xmlns:p14="http://schemas.microsoft.com/office/powerpoint/2010/main" val="2114416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音频场景分类，英文为</a:t>
            </a:r>
            <a:r>
              <a:rPr lang="en-US" altLang="zh-CN" sz="1200" b="0" i="0" kern="1200" dirty="0">
                <a:solidFill>
                  <a:schemeClr val="tx1"/>
                </a:solidFill>
                <a:effectLst/>
                <a:latin typeface="+mn-lt"/>
                <a:ea typeface="+mn-ea"/>
                <a:cs typeface="+mn-cs"/>
              </a:rPr>
              <a:t>Acoustic Scene Classification</a:t>
            </a:r>
            <a:r>
              <a:rPr lang="zh-CN" altLang="en-US" sz="1200" b="0" i="0" kern="1200" dirty="0">
                <a:solidFill>
                  <a:schemeClr val="tx1"/>
                </a:solidFill>
                <a:effectLst/>
                <a:latin typeface="+mn-lt"/>
                <a:ea typeface="+mn-ea"/>
                <a:cs typeface="+mn-cs"/>
              </a:rPr>
              <a:t>，一般简写为</a:t>
            </a:r>
            <a:r>
              <a:rPr lang="en-US" altLang="zh-CN" sz="1200" b="0" i="0" kern="1200" dirty="0">
                <a:solidFill>
                  <a:schemeClr val="tx1"/>
                </a:solidFill>
                <a:effectLst/>
                <a:latin typeface="+mn-lt"/>
                <a:ea typeface="+mn-ea"/>
                <a:cs typeface="+mn-cs"/>
              </a:rPr>
              <a:t>ASC</a:t>
            </a:r>
            <a:r>
              <a:rPr lang="zh-CN" altLang="en-US" sz="1200" b="0" i="0" kern="1200" dirty="0">
                <a:solidFill>
                  <a:schemeClr val="tx1"/>
                </a:solidFill>
                <a:effectLst/>
                <a:latin typeface="+mn-lt"/>
                <a:ea typeface="+mn-ea"/>
                <a:cs typeface="+mn-cs"/>
              </a:rPr>
              <a:t>。用一句话概括，就是通过分析声音使设备能够理解其环境。我们生活中的场景通常，具有一定的音频规律。音频场景分类要做的就是根据录制得到的声音去判断目前所处的究竟是哪一种环境。接下来我们看一下音频场景分类的具体应用。</a:t>
            </a:r>
            <a:endParaRPr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5</a:t>
            </a:fld>
            <a:endParaRPr lang="zh-CN" altLang="en-US"/>
          </a:p>
        </p:txBody>
      </p:sp>
    </p:spTree>
    <p:extLst>
      <p:ext uri="{BB962C8B-B14F-4D97-AF65-F5344CB8AC3E}">
        <p14:creationId xmlns:p14="http://schemas.microsoft.com/office/powerpoint/2010/main" val="13812155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尽管本文完整实现了基于卷积神经网络的音频场景分类模型，但受限于时间与精力，系统中还存在着一些改进的空间 </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为了使文中设计的三组系统形成对比，仅使用了 </a:t>
            </a:r>
            <a:r>
              <a:rPr lang="en-US" altLang="zh-CN" sz="1200" kern="1200" dirty="0">
                <a:solidFill>
                  <a:schemeClr val="tx1"/>
                </a:solidFill>
                <a:effectLst/>
                <a:latin typeface="+mn-lt"/>
                <a:ea typeface="+mn-ea"/>
                <a:cs typeface="+mn-cs"/>
              </a:rPr>
              <a:t>TUT Acoustic Scenes 2017 </a:t>
            </a:r>
            <a:r>
              <a:rPr lang="zh-CN" altLang="en-US" sz="1200" kern="1200" dirty="0">
                <a:solidFill>
                  <a:schemeClr val="tx1"/>
                </a:solidFill>
                <a:effectLst/>
                <a:latin typeface="+mn-lt"/>
                <a:ea typeface="+mn-ea"/>
                <a:cs typeface="+mn-cs"/>
              </a:rPr>
              <a:t>这一个数据集。系统在别的数据集，尤其是由不同设备录制的音频场景文 件的分类性能还有待验证。 </a:t>
            </a:r>
            <a:endParaRPr lang="zh-CN" altLang="en-US" dirty="0"/>
          </a:p>
          <a:p>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由于卷积神经网络模型较为复杂，本文仅从滤波器尺寸数量、与网络 结构方面进行了研究，其他诸如学习速率、网络模型优化算法等方面依然存在着广泛的讨论空间。 </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46</a:t>
            </a:fld>
            <a:endParaRPr lang="zh-CN" altLang="en-US"/>
          </a:p>
        </p:txBody>
      </p:sp>
    </p:spTree>
    <p:extLst>
      <p:ext uri="{BB962C8B-B14F-4D97-AF65-F5344CB8AC3E}">
        <p14:creationId xmlns:p14="http://schemas.microsoft.com/office/powerpoint/2010/main" val="3276225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目前音频场景分类在许多领域方面都有了具体应用。如目前部分智能手机内置的语音助手，已经可以通过采集声音判断用户的环境，推送相应的信息，如</a:t>
            </a:r>
            <a:r>
              <a:rPr lang="en-US" altLang="zh-CN" sz="1200" b="0" i="0" kern="1200" dirty="0">
                <a:solidFill>
                  <a:schemeClr val="tx1"/>
                </a:solidFill>
                <a:effectLst/>
                <a:latin typeface="+mn-lt"/>
                <a:ea typeface="+mn-ea"/>
                <a:cs typeface="+mn-cs"/>
              </a:rPr>
              <a:t>Google assistant</a:t>
            </a:r>
            <a:r>
              <a:rPr lang="zh-CN" altLang="en-US" sz="1200" b="0" i="0" kern="1200" dirty="0">
                <a:solidFill>
                  <a:schemeClr val="tx1"/>
                </a:solidFill>
                <a:effectLst/>
                <a:latin typeface="+mn-lt"/>
                <a:ea typeface="+mn-ea"/>
                <a:cs typeface="+mn-cs"/>
              </a:rPr>
              <a:t>，苹果的</a:t>
            </a:r>
            <a:r>
              <a:rPr lang="en-US" altLang="zh-CN" sz="1200" b="0" i="0" kern="1200" dirty="0">
                <a:solidFill>
                  <a:schemeClr val="tx1"/>
                </a:solidFill>
                <a:effectLst/>
                <a:latin typeface="+mn-lt"/>
                <a:ea typeface="+mn-ea"/>
                <a:cs typeface="+mn-cs"/>
              </a:rPr>
              <a:t>Siri</a:t>
            </a:r>
            <a:r>
              <a:rPr lang="zh-CN" altLang="en-US" sz="1200" b="0" i="0" kern="1200" dirty="0">
                <a:solidFill>
                  <a:schemeClr val="tx1"/>
                </a:solidFill>
                <a:effectLst/>
                <a:latin typeface="+mn-lt"/>
                <a:ea typeface="+mn-ea"/>
                <a:cs typeface="+mn-cs"/>
              </a:rPr>
              <a:t>，微软的</a:t>
            </a:r>
            <a:r>
              <a:rPr lang="en-US" altLang="zh-CN" sz="1200" b="0" i="0" kern="1200" dirty="0">
                <a:solidFill>
                  <a:schemeClr val="tx1"/>
                </a:solidFill>
                <a:effectLst/>
                <a:latin typeface="+mn-lt"/>
                <a:ea typeface="+mn-ea"/>
                <a:cs typeface="+mn-cs"/>
              </a:rPr>
              <a:t>Cortana</a:t>
            </a:r>
            <a:r>
              <a:rPr lang="zh-CN" altLang="en-US" sz="1200" b="0" i="0" kern="1200" dirty="0">
                <a:solidFill>
                  <a:schemeClr val="tx1"/>
                </a:solidFill>
                <a:effectLst/>
                <a:latin typeface="+mn-lt"/>
                <a:ea typeface="+mn-ea"/>
                <a:cs typeface="+mn-cs"/>
              </a:rPr>
              <a:t>，这一应用中已经使用到了音频场景分类。类似的就是部分可穿戴设备也可以根据环境声音为用户提供相应的信息。此外，安防系统中也有着广泛使用，针对特殊的事件如破窗、抢劫、枪声。</a:t>
            </a:r>
            <a:endParaRPr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6</a:t>
            </a:fld>
            <a:endParaRPr lang="zh-CN" altLang="en-US"/>
          </a:p>
        </p:txBody>
      </p:sp>
    </p:spTree>
    <p:extLst>
      <p:ext uri="{BB962C8B-B14F-4D97-AF65-F5344CB8AC3E}">
        <p14:creationId xmlns:p14="http://schemas.microsoft.com/office/powerpoint/2010/main" val="2919457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我们以</a:t>
            </a:r>
            <a:r>
              <a:rPr lang="en-US" altLang="zh-CN" sz="1200" b="0" i="0" kern="1200" dirty="0">
                <a:solidFill>
                  <a:schemeClr val="tx1"/>
                </a:solidFill>
                <a:effectLst/>
                <a:latin typeface="+mn-lt"/>
                <a:ea typeface="+mn-ea"/>
                <a:cs typeface="+mn-cs"/>
              </a:rPr>
              <a:t>sound intelligence</a:t>
            </a:r>
            <a:r>
              <a:rPr lang="zh-CN" altLang="en-US" sz="1200" b="0" i="0" kern="1200" dirty="0">
                <a:solidFill>
                  <a:schemeClr val="tx1"/>
                </a:solidFill>
                <a:effectLst/>
                <a:latin typeface="+mn-lt"/>
                <a:ea typeface="+mn-ea"/>
                <a:cs typeface="+mn-cs"/>
              </a:rPr>
              <a:t>公司的产品为例，举例一个简单例子说明音频场景分类的具体应用。目前该公司主要有</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个方面的应用，我们以医疗检测为例，其检测患者的异常声音如呻吟，摔倒等。虽然音频监测提升提供了患者的早期预警，但它也可能导致由环境噪声引起的误报。冲洗厕所，防雨窗户，雷声，音乐和警报器等声音很容易引发警报。其中核心的音频场景分类算法区分了哪些声音需要注意，哪些声音不需要注意。此举可滤除无关的噪音，减少误报并提高运营效率。通过引入医疗检测，护工有更多时间提供护理，减少不必要的进入病房检查，避免打扰患者且为患者提供更好的隐私，通过提高员工效率节省成本。</a:t>
            </a:r>
            <a:endParaRPr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7</a:t>
            </a:fld>
            <a:endParaRPr lang="zh-CN" altLang="en-US"/>
          </a:p>
        </p:txBody>
      </p:sp>
    </p:spTree>
    <p:extLst>
      <p:ext uri="{BB962C8B-B14F-4D97-AF65-F5344CB8AC3E}">
        <p14:creationId xmlns:p14="http://schemas.microsoft.com/office/powerpoint/2010/main" val="2882961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本文主要研究卷积神经网络作为</a:t>
            </a:r>
            <a:r>
              <a:rPr lang="en-US" altLang="zh-CN" sz="1200" b="0" i="0" kern="1200" dirty="0">
                <a:solidFill>
                  <a:schemeClr val="tx1"/>
                </a:solidFill>
                <a:effectLst/>
                <a:latin typeface="+mn-lt"/>
                <a:ea typeface="+mn-ea"/>
                <a:cs typeface="+mn-cs"/>
              </a:rPr>
              <a:t>ASC</a:t>
            </a:r>
            <a:r>
              <a:rPr lang="zh-CN" altLang="en-US" sz="1200" b="0" i="0" kern="1200" dirty="0">
                <a:solidFill>
                  <a:schemeClr val="tx1"/>
                </a:solidFill>
                <a:effectLst/>
                <a:latin typeface="+mn-lt"/>
                <a:ea typeface="+mn-ea"/>
                <a:cs typeface="+mn-cs"/>
              </a:rPr>
              <a:t>分类器的应用。这里先说明为什么要用卷积神经网络。有三点原因。</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卷积神经网络属于深度学习中的一种重要结构，将它应用在音频场景分类中时，即使在有限的数据集和简单的数据增强下也可以有效应用于环境声音分类任务，</a:t>
            </a: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且可用数据集规模的显著增加很可能大大提高训练模型的性能。</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此外，一般人们分辨声音场景的准确率在</a:t>
            </a:r>
            <a:r>
              <a:rPr lang="en-US" altLang="zh-CN" sz="1200" b="0" i="0" kern="1200" dirty="0">
                <a:solidFill>
                  <a:schemeClr val="tx1"/>
                </a:solidFill>
                <a:effectLst/>
                <a:latin typeface="+mn-lt"/>
                <a:ea typeface="+mn-ea"/>
                <a:cs typeface="+mn-cs"/>
              </a:rPr>
              <a:t>70%</a:t>
            </a:r>
            <a:r>
              <a:rPr lang="zh-CN" altLang="en-US" sz="1200" b="0" i="0" kern="1200" dirty="0">
                <a:solidFill>
                  <a:schemeClr val="tx1"/>
                </a:solidFill>
                <a:effectLst/>
                <a:latin typeface="+mn-lt"/>
                <a:ea typeface="+mn-ea"/>
                <a:cs typeface="+mn-cs"/>
              </a:rPr>
              <a:t>左右，设计优秀的卷积神经网络模型常常可以大幅超过人类的分类水准。</a:t>
            </a:r>
            <a:endParaRPr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8</a:t>
            </a:fld>
            <a:endParaRPr lang="zh-CN" altLang="en-US"/>
          </a:p>
        </p:txBody>
      </p:sp>
    </p:spTree>
    <p:extLst>
      <p:ext uri="{BB962C8B-B14F-4D97-AF65-F5344CB8AC3E}">
        <p14:creationId xmlns:p14="http://schemas.microsoft.com/office/powerpoint/2010/main" val="1625638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接下来是第二部分，我们会先讲述音频场景分类的基本流程，再将这一领域的发展。</a:t>
            </a:r>
            <a:endParaRPr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9</a:t>
            </a:fld>
            <a:endParaRPr lang="zh-CN" altLang="en-US"/>
          </a:p>
        </p:txBody>
      </p:sp>
    </p:spTree>
    <p:extLst>
      <p:ext uri="{BB962C8B-B14F-4D97-AF65-F5344CB8AC3E}">
        <p14:creationId xmlns:p14="http://schemas.microsoft.com/office/powerpoint/2010/main" val="3551757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自</a:t>
            </a:r>
            <a:r>
              <a:rPr lang="en-US" altLang="zh-CN" dirty="0"/>
              <a:t>1997</a:t>
            </a:r>
            <a:r>
              <a:rPr lang="zh-CN" altLang="en-US" dirty="0"/>
              <a:t>年</a:t>
            </a:r>
            <a:r>
              <a:rPr lang="en-US" altLang="zh-CN" dirty="0"/>
              <a:t>MIT</a:t>
            </a:r>
            <a:r>
              <a:rPr lang="zh-CN" altLang="en-US" dirty="0"/>
              <a:t>媒体实验室首次进行了</a:t>
            </a:r>
            <a:r>
              <a:rPr lang="en-US" altLang="zh-CN" dirty="0"/>
              <a:t>ASC</a:t>
            </a:r>
            <a:r>
              <a:rPr lang="zh-CN" altLang="en-US" dirty="0"/>
              <a:t>的研究。传统的</a:t>
            </a:r>
            <a:r>
              <a:rPr lang="en-US" altLang="zh-CN" dirty="0"/>
              <a:t>ASC</a:t>
            </a:r>
            <a:r>
              <a:rPr lang="zh-CN" altLang="en-US" dirty="0"/>
              <a:t>方法的分类器大多采用的是</a:t>
            </a:r>
            <a:r>
              <a:rPr lang="en-US" altLang="zh-CN" dirty="0"/>
              <a:t>GMM</a:t>
            </a:r>
            <a:r>
              <a:rPr lang="zh-CN" altLang="en-US" dirty="0"/>
              <a:t>、</a:t>
            </a:r>
            <a:r>
              <a:rPr lang="en-US" altLang="zh-CN" dirty="0"/>
              <a:t>HMM</a:t>
            </a:r>
            <a:r>
              <a:rPr lang="zh-CN" altLang="en-US" dirty="0"/>
              <a:t>这类的机器学习方法。且各研究者的侧重点都有所不同，有些是针对机器学习分类器的选取做研究，有将研究重点放在了提取的特征上，如过零率，发生特征。更有些研究者专注心理学中人们对不同场景的感知因素。</a:t>
            </a:r>
          </a:p>
        </p:txBody>
      </p:sp>
      <p:sp>
        <p:nvSpPr>
          <p:cNvPr id="4" name="灯片编号占位符 3"/>
          <p:cNvSpPr>
            <a:spLocks noGrp="1"/>
          </p:cNvSpPr>
          <p:nvPr>
            <p:ph type="sldNum" sz="quarter" idx="5"/>
          </p:nvPr>
        </p:nvSpPr>
        <p:spPr/>
        <p:txBody>
          <a:bodyPr/>
          <a:lstStyle/>
          <a:p>
            <a:fld id="{3896E98A-880B-45AD-AFF1-CCCD113CF9CC}" type="slidenum">
              <a:rPr lang="zh-CN" altLang="en-US" smtClean="0"/>
              <a:t>10</a:t>
            </a:fld>
            <a:endParaRPr lang="zh-CN" altLang="en-US"/>
          </a:p>
        </p:txBody>
      </p:sp>
    </p:spTree>
    <p:extLst>
      <p:ext uri="{BB962C8B-B14F-4D97-AF65-F5344CB8AC3E}">
        <p14:creationId xmlns:p14="http://schemas.microsoft.com/office/powerpoint/2010/main" val="3621076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736C77-0E8F-4B5B-BCB9-BA6799C2746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8679F10-3DEF-4209-A03B-BCDDFEF3A1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DE23510-9F33-4E55-ABAF-D0371C71D85B}"/>
              </a:ext>
            </a:extLst>
          </p:cNvPr>
          <p:cNvSpPr>
            <a:spLocks noGrp="1"/>
          </p:cNvSpPr>
          <p:nvPr>
            <p:ph type="dt" sz="half" idx="10"/>
          </p:nvPr>
        </p:nvSpPr>
        <p:spPr/>
        <p:txBody>
          <a:bodyPr/>
          <a:lstStyle/>
          <a:p>
            <a:fld id="{B4479263-12C3-432F-81BB-552B9643B5ED}" type="datetimeFigureOut">
              <a:rPr lang="zh-CN" altLang="en-US" smtClean="0"/>
              <a:t>2019/5/22</a:t>
            </a:fld>
            <a:endParaRPr lang="zh-CN" altLang="en-US"/>
          </a:p>
        </p:txBody>
      </p:sp>
      <p:sp>
        <p:nvSpPr>
          <p:cNvPr id="5" name="页脚占位符 4">
            <a:extLst>
              <a:ext uri="{FF2B5EF4-FFF2-40B4-BE49-F238E27FC236}">
                <a16:creationId xmlns:a16="http://schemas.microsoft.com/office/drawing/2014/main" id="{9C2ED382-AB28-4C36-9BC3-4ED24F9E64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B8A6AD3-B85A-4E1F-B43E-912437547A24}"/>
              </a:ext>
            </a:extLst>
          </p:cNvPr>
          <p:cNvSpPr>
            <a:spLocks noGrp="1"/>
          </p:cNvSpPr>
          <p:nvPr>
            <p:ph type="sldNum" sz="quarter" idx="12"/>
          </p:nvPr>
        </p:nvSpPr>
        <p:spPr/>
        <p:txBody>
          <a:bodyPr/>
          <a:lstStyle/>
          <a:p>
            <a:fld id="{964C4E8E-CB12-4802-B95F-7B5E404097D9}" type="slidenum">
              <a:rPr lang="zh-CN" altLang="en-US" smtClean="0"/>
              <a:t>‹#›</a:t>
            </a:fld>
            <a:endParaRPr lang="zh-CN" altLang="en-US"/>
          </a:p>
        </p:txBody>
      </p:sp>
    </p:spTree>
    <p:extLst>
      <p:ext uri="{BB962C8B-B14F-4D97-AF65-F5344CB8AC3E}">
        <p14:creationId xmlns:p14="http://schemas.microsoft.com/office/powerpoint/2010/main" val="3121490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E6CD9-48A2-49CF-AB01-68D0FCFC21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AD94B4E-A613-454E-A307-79505554A8B0}"/>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AAD398-C6ED-4DDE-8227-6FB0E1940229}"/>
              </a:ext>
            </a:extLst>
          </p:cNvPr>
          <p:cNvSpPr>
            <a:spLocks noGrp="1"/>
          </p:cNvSpPr>
          <p:nvPr>
            <p:ph type="dt" sz="half" idx="10"/>
          </p:nvPr>
        </p:nvSpPr>
        <p:spPr/>
        <p:txBody>
          <a:bodyPr/>
          <a:lstStyle/>
          <a:p>
            <a:fld id="{B4479263-12C3-432F-81BB-552B9643B5ED}" type="datetimeFigureOut">
              <a:rPr lang="zh-CN" altLang="en-US" smtClean="0"/>
              <a:t>2019/5/22</a:t>
            </a:fld>
            <a:endParaRPr lang="zh-CN" altLang="en-US"/>
          </a:p>
        </p:txBody>
      </p:sp>
      <p:sp>
        <p:nvSpPr>
          <p:cNvPr id="5" name="页脚占位符 4">
            <a:extLst>
              <a:ext uri="{FF2B5EF4-FFF2-40B4-BE49-F238E27FC236}">
                <a16:creationId xmlns:a16="http://schemas.microsoft.com/office/drawing/2014/main" id="{DF99CE3C-4FF8-4681-A740-C810F66ED65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23BF2CA-9CC8-403D-B4E9-142669BCFF55}"/>
              </a:ext>
            </a:extLst>
          </p:cNvPr>
          <p:cNvSpPr>
            <a:spLocks noGrp="1"/>
          </p:cNvSpPr>
          <p:nvPr>
            <p:ph type="sldNum" sz="quarter" idx="12"/>
          </p:nvPr>
        </p:nvSpPr>
        <p:spPr/>
        <p:txBody>
          <a:bodyPr/>
          <a:lstStyle/>
          <a:p>
            <a:fld id="{964C4E8E-CB12-4802-B95F-7B5E404097D9}" type="slidenum">
              <a:rPr lang="zh-CN" altLang="en-US" smtClean="0"/>
              <a:t>‹#›</a:t>
            </a:fld>
            <a:endParaRPr lang="zh-CN" altLang="en-US"/>
          </a:p>
        </p:txBody>
      </p:sp>
    </p:spTree>
    <p:extLst>
      <p:ext uri="{BB962C8B-B14F-4D97-AF65-F5344CB8AC3E}">
        <p14:creationId xmlns:p14="http://schemas.microsoft.com/office/powerpoint/2010/main" val="1022022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13348B7-5DAB-48CB-9617-FB0873DA1AB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9E7BEB2-C2B5-44A5-A6A3-A4459784BA94}"/>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222CF02-D2EF-459E-A66B-7FA859180316}"/>
              </a:ext>
            </a:extLst>
          </p:cNvPr>
          <p:cNvSpPr>
            <a:spLocks noGrp="1"/>
          </p:cNvSpPr>
          <p:nvPr>
            <p:ph type="dt" sz="half" idx="10"/>
          </p:nvPr>
        </p:nvSpPr>
        <p:spPr/>
        <p:txBody>
          <a:bodyPr/>
          <a:lstStyle/>
          <a:p>
            <a:fld id="{B4479263-12C3-432F-81BB-552B9643B5ED}" type="datetimeFigureOut">
              <a:rPr lang="zh-CN" altLang="en-US" smtClean="0"/>
              <a:t>2019/5/22</a:t>
            </a:fld>
            <a:endParaRPr lang="zh-CN" altLang="en-US"/>
          </a:p>
        </p:txBody>
      </p:sp>
      <p:sp>
        <p:nvSpPr>
          <p:cNvPr id="5" name="页脚占位符 4">
            <a:extLst>
              <a:ext uri="{FF2B5EF4-FFF2-40B4-BE49-F238E27FC236}">
                <a16:creationId xmlns:a16="http://schemas.microsoft.com/office/drawing/2014/main" id="{E8A133E4-04C0-45EC-A615-7F6C4ECCA17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673ADD4-E11B-420B-8D62-9A1DA7C09690}"/>
              </a:ext>
            </a:extLst>
          </p:cNvPr>
          <p:cNvSpPr>
            <a:spLocks noGrp="1"/>
          </p:cNvSpPr>
          <p:nvPr>
            <p:ph type="sldNum" sz="quarter" idx="12"/>
          </p:nvPr>
        </p:nvSpPr>
        <p:spPr/>
        <p:txBody>
          <a:bodyPr/>
          <a:lstStyle/>
          <a:p>
            <a:fld id="{964C4E8E-CB12-4802-B95F-7B5E404097D9}" type="slidenum">
              <a:rPr lang="zh-CN" altLang="en-US" smtClean="0"/>
              <a:t>‹#›</a:t>
            </a:fld>
            <a:endParaRPr lang="zh-CN" altLang="en-US"/>
          </a:p>
        </p:txBody>
      </p:sp>
    </p:spTree>
    <p:extLst>
      <p:ext uri="{BB962C8B-B14F-4D97-AF65-F5344CB8AC3E}">
        <p14:creationId xmlns:p14="http://schemas.microsoft.com/office/powerpoint/2010/main" val="386861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F59737-9D53-4041-8607-75E54490D01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0CBA06-0C5A-41AF-821A-99D947DB5A6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8B67F1B-E98D-4D1B-ABB4-80E0F91224A8}"/>
              </a:ext>
            </a:extLst>
          </p:cNvPr>
          <p:cNvSpPr>
            <a:spLocks noGrp="1"/>
          </p:cNvSpPr>
          <p:nvPr>
            <p:ph type="dt" sz="half" idx="10"/>
          </p:nvPr>
        </p:nvSpPr>
        <p:spPr/>
        <p:txBody>
          <a:bodyPr/>
          <a:lstStyle/>
          <a:p>
            <a:fld id="{B4479263-12C3-432F-81BB-552B9643B5ED}" type="datetimeFigureOut">
              <a:rPr lang="zh-CN" altLang="en-US" smtClean="0"/>
              <a:t>2019/5/22</a:t>
            </a:fld>
            <a:endParaRPr lang="zh-CN" altLang="en-US"/>
          </a:p>
        </p:txBody>
      </p:sp>
      <p:sp>
        <p:nvSpPr>
          <p:cNvPr id="5" name="页脚占位符 4">
            <a:extLst>
              <a:ext uri="{FF2B5EF4-FFF2-40B4-BE49-F238E27FC236}">
                <a16:creationId xmlns:a16="http://schemas.microsoft.com/office/drawing/2014/main" id="{D647F960-A182-47A9-B38F-2D6B19F1E59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1135F2F-643A-4917-A0B8-93282913BD21}"/>
              </a:ext>
            </a:extLst>
          </p:cNvPr>
          <p:cNvSpPr>
            <a:spLocks noGrp="1"/>
          </p:cNvSpPr>
          <p:nvPr>
            <p:ph type="sldNum" sz="quarter" idx="12"/>
          </p:nvPr>
        </p:nvSpPr>
        <p:spPr/>
        <p:txBody>
          <a:bodyPr/>
          <a:lstStyle/>
          <a:p>
            <a:fld id="{964C4E8E-CB12-4802-B95F-7B5E404097D9}" type="slidenum">
              <a:rPr lang="zh-CN" altLang="en-US" smtClean="0"/>
              <a:t>‹#›</a:t>
            </a:fld>
            <a:endParaRPr lang="zh-CN" altLang="en-US"/>
          </a:p>
        </p:txBody>
      </p:sp>
    </p:spTree>
    <p:extLst>
      <p:ext uri="{BB962C8B-B14F-4D97-AF65-F5344CB8AC3E}">
        <p14:creationId xmlns:p14="http://schemas.microsoft.com/office/powerpoint/2010/main" val="1494051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C6BF12-E4D9-435C-B8E4-7E1E4DD5924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CDF6592-6CBA-4D43-8486-868F779692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59B2B105-E834-405D-8274-B026698FF146}"/>
              </a:ext>
            </a:extLst>
          </p:cNvPr>
          <p:cNvSpPr>
            <a:spLocks noGrp="1"/>
          </p:cNvSpPr>
          <p:nvPr>
            <p:ph type="dt" sz="half" idx="10"/>
          </p:nvPr>
        </p:nvSpPr>
        <p:spPr/>
        <p:txBody>
          <a:bodyPr/>
          <a:lstStyle/>
          <a:p>
            <a:fld id="{B4479263-12C3-432F-81BB-552B9643B5ED}" type="datetimeFigureOut">
              <a:rPr lang="zh-CN" altLang="en-US" smtClean="0"/>
              <a:t>2019/5/22</a:t>
            </a:fld>
            <a:endParaRPr lang="zh-CN" altLang="en-US"/>
          </a:p>
        </p:txBody>
      </p:sp>
      <p:sp>
        <p:nvSpPr>
          <p:cNvPr id="5" name="页脚占位符 4">
            <a:extLst>
              <a:ext uri="{FF2B5EF4-FFF2-40B4-BE49-F238E27FC236}">
                <a16:creationId xmlns:a16="http://schemas.microsoft.com/office/drawing/2014/main" id="{21BB5F1F-6FD7-4C6E-9178-7DB11A24AB1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E5193BC-5AAE-4BC2-A69D-8006D1E40348}"/>
              </a:ext>
            </a:extLst>
          </p:cNvPr>
          <p:cNvSpPr>
            <a:spLocks noGrp="1"/>
          </p:cNvSpPr>
          <p:nvPr>
            <p:ph type="sldNum" sz="quarter" idx="12"/>
          </p:nvPr>
        </p:nvSpPr>
        <p:spPr/>
        <p:txBody>
          <a:bodyPr/>
          <a:lstStyle/>
          <a:p>
            <a:fld id="{964C4E8E-CB12-4802-B95F-7B5E404097D9}" type="slidenum">
              <a:rPr lang="zh-CN" altLang="en-US" smtClean="0"/>
              <a:t>‹#›</a:t>
            </a:fld>
            <a:endParaRPr lang="zh-CN" altLang="en-US"/>
          </a:p>
        </p:txBody>
      </p:sp>
    </p:spTree>
    <p:extLst>
      <p:ext uri="{BB962C8B-B14F-4D97-AF65-F5344CB8AC3E}">
        <p14:creationId xmlns:p14="http://schemas.microsoft.com/office/powerpoint/2010/main" val="2581268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64A1D2-FCBB-4E93-B0B1-6A39AECE9F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5339BAE-434B-47DF-80D6-554F3CAAC9E6}"/>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E2762511-445E-4E03-BD3F-FA6E1D200067}"/>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FE47552F-0189-47B1-8C28-2F89C428BCF6}"/>
              </a:ext>
            </a:extLst>
          </p:cNvPr>
          <p:cNvSpPr>
            <a:spLocks noGrp="1"/>
          </p:cNvSpPr>
          <p:nvPr>
            <p:ph type="dt" sz="half" idx="10"/>
          </p:nvPr>
        </p:nvSpPr>
        <p:spPr/>
        <p:txBody>
          <a:bodyPr/>
          <a:lstStyle/>
          <a:p>
            <a:fld id="{B4479263-12C3-432F-81BB-552B9643B5ED}" type="datetimeFigureOut">
              <a:rPr lang="zh-CN" altLang="en-US" smtClean="0"/>
              <a:t>2019/5/22</a:t>
            </a:fld>
            <a:endParaRPr lang="zh-CN" altLang="en-US"/>
          </a:p>
        </p:txBody>
      </p:sp>
      <p:sp>
        <p:nvSpPr>
          <p:cNvPr id="6" name="页脚占位符 5">
            <a:extLst>
              <a:ext uri="{FF2B5EF4-FFF2-40B4-BE49-F238E27FC236}">
                <a16:creationId xmlns:a16="http://schemas.microsoft.com/office/drawing/2014/main" id="{3FF562F2-AA26-4442-BFEE-2FD9833AC28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6C142D9-90F6-404B-8BEA-18BB6A684E55}"/>
              </a:ext>
            </a:extLst>
          </p:cNvPr>
          <p:cNvSpPr>
            <a:spLocks noGrp="1"/>
          </p:cNvSpPr>
          <p:nvPr>
            <p:ph type="sldNum" sz="quarter" idx="12"/>
          </p:nvPr>
        </p:nvSpPr>
        <p:spPr/>
        <p:txBody>
          <a:bodyPr/>
          <a:lstStyle/>
          <a:p>
            <a:fld id="{964C4E8E-CB12-4802-B95F-7B5E404097D9}" type="slidenum">
              <a:rPr lang="zh-CN" altLang="en-US" smtClean="0"/>
              <a:t>‹#›</a:t>
            </a:fld>
            <a:endParaRPr lang="zh-CN" altLang="en-US"/>
          </a:p>
        </p:txBody>
      </p:sp>
    </p:spTree>
    <p:extLst>
      <p:ext uri="{BB962C8B-B14F-4D97-AF65-F5344CB8AC3E}">
        <p14:creationId xmlns:p14="http://schemas.microsoft.com/office/powerpoint/2010/main" val="3115295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96C3E4-D6B2-4186-8DB5-D6590FB636A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DBB49C-93D1-4BF7-8EC0-5BCE79BF73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AF4CA79E-59C5-4109-8CCA-EFB0D25C21BC}"/>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64077544-09EB-4D27-A809-ECA5579E4B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F5E3D9F2-74A7-43E5-9547-F8356F0E4E8C}"/>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AEE3746C-EC54-4CE0-8A4D-627163741F9E}"/>
              </a:ext>
            </a:extLst>
          </p:cNvPr>
          <p:cNvSpPr>
            <a:spLocks noGrp="1"/>
          </p:cNvSpPr>
          <p:nvPr>
            <p:ph type="dt" sz="half" idx="10"/>
          </p:nvPr>
        </p:nvSpPr>
        <p:spPr/>
        <p:txBody>
          <a:bodyPr/>
          <a:lstStyle/>
          <a:p>
            <a:fld id="{B4479263-12C3-432F-81BB-552B9643B5ED}" type="datetimeFigureOut">
              <a:rPr lang="zh-CN" altLang="en-US" smtClean="0"/>
              <a:t>2019/5/22</a:t>
            </a:fld>
            <a:endParaRPr lang="zh-CN" altLang="en-US"/>
          </a:p>
        </p:txBody>
      </p:sp>
      <p:sp>
        <p:nvSpPr>
          <p:cNvPr id="8" name="页脚占位符 7">
            <a:extLst>
              <a:ext uri="{FF2B5EF4-FFF2-40B4-BE49-F238E27FC236}">
                <a16:creationId xmlns:a16="http://schemas.microsoft.com/office/drawing/2014/main" id="{57CADF50-0575-419D-8EDB-FB9D277D31C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07106A3-27D3-442B-89C8-B82D4C08718D}"/>
              </a:ext>
            </a:extLst>
          </p:cNvPr>
          <p:cNvSpPr>
            <a:spLocks noGrp="1"/>
          </p:cNvSpPr>
          <p:nvPr>
            <p:ph type="sldNum" sz="quarter" idx="12"/>
          </p:nvPr>
        </p:nvSpPr>
        <p:spPr/>
        <p:txBody>
          <a:bodyPr/>
          <a:lstStyle/>
          <a:p>
            <a:fld id="{964C4E8E-CB12-4802-B95F-7B5E404097D9}" type="slidenum">
              <a:rPr lang="zh-CN" altLang="en-US" smtClean="0"/>
              <a:t>‹#›</a:t>
            </a:fld>
            <a:endParaRPr lang="zh-CN" altLang="en-US"/>
          </a:p>
        </p:txBody>
      </p:sp>
    </p:spTree>
    <p:extLst>
      <p:ext uri="{BB962C8B-B14F-4D97-AF65-F5344CB8AC3E}">
        <p14:creationId xmlns:p14="http://schemas.microsoft.com/office/powerpoint/2010/main" val="1956701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3E88A2-8B61-4133-A7F7-AFFDA0AFC7F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8E32B27-99C8-4274-B9F9-B113D64C8E95}"/>
              </a:ext>
            </a:extLst>
          </p:cNvPr>
          <p:cNvSpPr>
            <a:spLocks noGrp="1"/>
          </p:cNvSpPr>
          <p:nvPr>
            <p:ph type="dt" sz="half" idx="10"/>
          </p:nvPr>
        </p:nvSpPr>
        <p:spPr/>
        <p:txBody>
          <a:bodyPr/>
          <a:lstStyle/>
          <a:p>
            <a:fld id="{B4479263-12C3-432F-81BB-552B9643B5ED}" type="datetimeFigureOut">
              <a:rPr lang="zh-CN" altLang="en-US" smtClean="0"/>
              <a:t>2019/5/22</a:t>
            </a:fld>
            <a:endParaRPr lang="zh-CN" altLang="en-US"/>
          </a:p>
        </p:txBody>
      </p:sp>
      <p:sp>
        <p:nvSpPr>
          <p:cNvPr id="4" name="页脚占位符 3">
            <a:extLst>
              <a:ext uri="{FF2B5EF4-FFF2-40B4-BE49-F238E27FC236}">
                <a16:creationId xmlns:a16="http://schemas.microsoft.com/office/drawing/2014/main" id="{3EEADB43-E3F2-4F37-832C-5F0E7856760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8B9480F-84A4-4454-A90F-49DAF6DDD54C}"/>
              </a:ext>
            </a:extLst>
          </p:cNvPr>
          <p:cNvSpPr>
            <a:spLocks noGrp="1"/>
          </p:cNvSpPr>
          <p:nvPr>
            <p:ph type="sldNum" sz="quarter" idx="12"/>
          </p:nvPr>
        </p:nvSpPr>
        <p:spPr/>
        <p:txBody>
          <a:bodyPr/>
          <a:lstStyle/>
          <a:p>
            <a:fld id="{964C4E8E-CB12-4802-B95F-7B5E404097D9}" type="slidenum">
              <a:rPr lang="zh-CN" altLang="en-US" smtClean="0"/>
              <a:t>‹#›</a:t>
            </a:fld>
            <a:endParaRPr lang="zh-CN" altLang="en-US"/>
          </a:p>
        </p:txBody>
      </p:sp>
    </p:spTree>
    <p:extLst>
      <p:ext uri="{BB962C8B-B14F-4D97-AF65-F5344CB8AC3E}">
        <p14:creationId xmlns:p14="http://schemas.microsoft.com/office/powerpoint/2010/main" val="4259305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5E76986-A4E2-47C3-B401-0EC09CFA71E2}"/>
              </a:ext>
            </a:extLst>
          </p:cNvPr>
          <p:cNvSpPr>
            <a:spLocks noGrp="1"/>
          </p:cNvSpPr>
          <p:nvPr>
            <p:ph type="dt" sz="half" idx="10"/>
          </p:nvPr>
        </p:nvSpPr>
        <p:spPr/>
        <p:txBody>
          <a:bodyPr/>
          <a:lstStyle/>
          <a:p>
            <a:fld id="{B4479263-12C3-432F-81BB-552B9643B5ED}" type="datetimeFigureOut">
              <a:rPr lang="zh-CN" altLang="en-US" smtClean="0"/>
              <a:t>2019/5/22</a:t>
            </a:fld>
            <a:endParaRPr lang="zh-CN" altLang="en-US"/>
          </a:p>
        </p:txBody>
      </p:sp>
      <p:sp>
        <p:nvSpPr>
          <p:cNvPr id="3" name="页脚占位符 2">
            <a:extLst>
              <a:ext uri="{FF2B5EF4-FFF2-40B4-BE49-F238E27FC236}">
                <a16:creationId xmlns:a16="http://schemas.microsoft.com/office/drawing/2014/main" id="{6F6A1A98-3E7D-44A6-9196-751C2A27D31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05D1701-8670-480C-85FF-CAE4DCAD69DA}"/>
              </a:ext>
            </a:extLst>
          </p:cNvPr>
          <p:cNvSpPr>
            <a:spLocks noGrp="1"/>
          </p:cNvSpPr>
          <p:nvPr>
            <p:ph type="sldNum" sz="quarter" idx="12"/>
          </p:nvPr>
        </p:nvSpPr>
        <p:spPr/>
        <p:txBody>
          <a:bodyPr/>
          <a:lstStyle/>
          <a:p>
            <a:fld id="{964C4E8E-CB12-4802-B95F-7B5E404097D9}" type="slidenum">
              <a:rPr lang="zh-CN" altLang="en-US" smtClean="0"/>
              <a:t>‹#›</a:t>
            </a:fld>
            <a:endParaRPr lang="zh-CN" altLang="en-US"/>
          </a:p>
        </p:txBody>
      </p:sp>
    </p:spTree>
    <p:extLst>
      <p:ext uri="{BB962C8B-B14F-4D97-AF65-F5344CB8AC3E}">
        <p14:creationId xmlns:p14="http://schemas.microsoft.com/office/powerpoint/2010/main" val="3593830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357BB-5A67-43B6-A9D4-1B43068AC85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B8D845D-D1A2-45AC-8F51-EE451CA611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39EF89F3-1FD6-4413-81E4-4BBA3E31B2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B7C66A0-15F4-4F22-A08A-B6F22FBF4B21}"/>
              </a:ext>
            </a:extLst>
          </p:cNvPr>
          <p:cNvSpPr>
            <a:spLocks noGrp="1"/>
          </p:cNvSpPr>
          <p:nvPr>
            <p:ph type="dt" sz="half" idx="10"/>
          </p:nvPr>
        </p:nvSpPr>
        <p:spPr/>
        <p:txBody>
          <a:bodyPr/>
          <a:lstStyle/>
          <a:p>
            <a:fld id="{B4479263-12C3-432F-81BB-552B9643B5ED}" type="datetimeFigureOut">
              <a:rPr lang="zh-CN" altLang="en-US" smtClean="0"/>
              <a:t>2019/5/22</a:t>
            </a:fld>
            <a:endParaRPr lang="zh-CN" altLang="en-US"/>
          </a:p>
        </p:txBody>
      </p:sp>
      <p:sp>
        <p:nvSpPr>
          <p:cNvPr id="6" name="页脚占位符 5">
            <a:extLst>
              <a:ext uri="{FF2B5EF4-FFF2-40B4-BE49-F238E27FC236}">
                <a16:creationId xmlns:a16="http://schemas.microsoft.com/office/drawing/2014/main" id="{7B283418-36F0-4E64-87EE-B6C1E478F42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263E8BD-51B8-46B7-98E2-52666B691B1E}"/>
              </a:ext>
            </a:extLst>
          </p:cNvPr>
          <p:cNvSpPr>
            <a:spLocks noGrp="1"/>
          </p:cNvSpPr>
          <p:nvPr>
            <p:ph type="sldNum" sz="quarter" idx="12"/>
          </p:nvPr>
        </p:nvSpPr>
        <p:spPr/>
        <p:txBody>
          <a:bodyPr/>
          <a:lstStyle/>
          <a:p>
            <a:fld id="{964C4E8E-CB12-4802-B95F-7B5E404097D9}" type="slidenum">
              <a:rPr lang="zh-CN" altLang="en-US" smtClean="0"/>
              <a:t>‹#›</a:t>
            </a:fld>
            <a:endParaRPr lang="zh-CN" altLang="en-US"/>
          </a:p>
        </p:txBody>
      </p:sp>
    </p:spTree>
    <p:extLst>
      <p:ext uri="{BB962C8B-B14F-4D97-AF65-F5344CB8AC3E}">
        <p14:creationId xmlns:p14="http://schemas.microsoft.com/office/powerpoint/2010/main" val="35469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83BC8B-1151-41FE-8109-18C1A98679F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C301E14-1F08-46B6-BE25-DAAEE1E71D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134F9FE-F0B9-4A68-8A02-B38BF47205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B54F2884-A87E-4E9E-B8B9-9DE6EF1B9B37}"/>
              </a:ext>
            </a:extLst>
          </p:cNvPr>
          <p:cNvSpPr>
            <a:spLocks noGrp="1"/>
          </p:cNvSpPr>
          <p:nvPr>
            <p:ph type="dt" sz="half" idx="10"/>
          </p:nvPr>
        </p:nvSpPr>
        <p:spPr/>
        <p:txBody>
          <a:bodyPr/>
          <a:lstStyle/>
          <a:p>
            <a:fld id="{B4479263-12C3-432F-81BB-552B9643B5ED}" type="datetimeFigureOut">
              <a:rPr lang="zh-CN" altLang="en-US" smtClean="0"/>
              <a:t>2019/5/22</a:t>
            </a:fld>
            <a:endParaRPr lang="zh-CN" altLang="en-US"/>
          </a:p>
        </p:txBody>
      </p:sp>
      <p:sp>
        <p:nvSpPr>
          <p:cNvPr id="6" name="页脚占位符 5">
            <a:extLst>
              <a:ext uri="{FF2B5EF4-FFF2-40B4-BE49-F238E27FC236}">
                <a16:creationId xmlns:a16="http://schemas.microsoft.com/office/drawing/2014/main" id="{E060B544-FEF1-4D68-A51B-145B73DD197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DF017E1-363D-40E7-B1B0-BCBA2757CCEB}"/>
              </a:ext>
            </a:extLst>
          </p:cNvPr>
          <p:cNvSpPr>
            <a:spLocks noGrp="1"/>
          </p:cNvSpPr>
          <p:nvPr>
            <p:ph type="sldNum" sz="quarter" idx="12"/>
          </p:nvPr>
        </p:nvSpPr>
        <p:spPr/>
        <p:txBody>
          <a:bodyPr/>
          <a:lstStyle/>
          <a:p>
            <a:fld id="{964C4E8E-CB12-4802-B95F-7B5E404097D9}" type="slidenum">
              <a:rPr lang="zh-CN" altLang="en-US" smtClean="0"/>
              <a:t>‹#›</a:t>
            </a:fld>
            <a:endParaRPr lang="zh-CN" altLang="en-US"/>
          </a:p>
        </p:txBody>
      </p:sp>
    </p:spTree>
    <p:extLst>
      <p:ext uri="{BB962C8B-B14F-4D97-AF65-F5344CB8AC3E}">
        <p14:creationId xmlns:p14="http://schemas.microsoft.com/office/powerpoint/2010/main" val="2311912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6C644BB-8CB3-4A51-893A-202435814D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AC13E1F-D057-4A61-ABA2-EDC87C5909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143B460-DAF7-4572-A7C3-F374A3408B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479263-12C3-432F-81BB-552B9643B5ED}" type="datetimeFigureOut">
              <a:rPr lang="zh-CN" altLang="en-US" smtClean="0"/>
              <a:t>2019/5/22</a:t>
            </a:fld>
            <a:endParaRPr lang="zh-CN" altLang="en-US"/>
          </a:p>
        </p:txBody>
      </p:sp>
      <p:sp>
        <p:nvSpPr>
          <p:cNvPr id="5" name="页脚占位符 4">
            <a:extLst>
              <a:ext uri="{FF2B5EF4-FFF2-40B4-BE49-F238E27FC236}">
                <a16:creationId xmlns:a16="http://schemas.microsoft.com/office/drawing/2014/main" id="{019CE75C-F24A-4C1D-B189-0322AE606A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000A8C6-EF82-4114-A5A9-1D81B36C85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C4E8E-CB12-4802-B95F-7B5E404097D9}" type="slidenum">
              <a:rPr lang="zh-CN" altLang="en-US" smtClean="0"/>
              <a:t>‹#›</a:t>
            </a:fld>
            <a:endParaRPr lang="zh-CN" altLang="en-US"/>
          </a:p>
        </p:txBody>
      </p:sp>
    </p:spTree>
    <p:extLst>
      <p:ext uri="{BB962C8B-B14F-4D97-AF65-F5344CB8AC3E}">
        <p14:creationId xmlns:p14="http://schemas.microsoft.com/office/powerpoint/2010/main" val="23977431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tiff"/><Relationship Id="rId3" Type="http://schemas.openxmlformats.org/officeDocument/2006/relationships/image" Target="../media/image10.png"/><Relationship Id="rId7" Type="http://schemas.openxmlformats.org/officeDocument/2006/relationships/image" Target="../media/image14.tif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tiff"/><Relationship Id="rId5" Type="http://schemas.openxmlformats.org/officeDocument/2006/relationships/image" Target="../media/image12.tiff"/><Relationship Id="rId4" Type="http://schemas.openxmlformats.org/officeDocument/2006/relationships/image" Target="../media/image11.tiff"/></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34.e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tiff"/><Relationship Id="rId7"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AE21F-5CDA-4CA9-96FF-0F9C8D63D1A6}"/>
              </a:ext>
            </a:extLst>
          </p:cNvPr>
          <p:cNvSpPr>
            <a:spLocks noGrp="1"/>
          </p:cNvSpPr>
          <p:nvPr>
            <p:ph type="ctrTitle"/>
          </p:nvPr>
        </p:nvSpPr>
        <p:spPr>
          <a:xfrm>
            <a:off x="1523999" y="629382"/>
            <a:ext cx="9144000" cy="2387600"/>
          </a:xfrm>
        </p:spPr>
        <p:txBody>
          <a:bodyPr>
            <a:normAutofit/>
          </a:bodyPr>
          <a:lstStyle/>
          <a:p>
            <a:pPr>
              <a:lnSpc>
                <a:spcPct val="114000"/>
              </a:lnSpc>
            </a:pPr>
            <a:r>
              <a:rPr lang="zh-CN"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基于卷积神经网络的</a:t>
            </a:r>
            <a:b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br>
            <a:r>
              <a:rPr lang="zh-CN"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音频场景分类方法研究</a:t>
            </a:r>
            <a:endPar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p:sp>
        <p:nvSpPr>
          <p:cNvPr id="3" name="副标题 2">
            <a:extLst>
              <a:ext uri="{FF2B5EF4-FFF2-40B4-BE49-F238E27FC236}">
                <a16:creationId xmlns:a16="http://schemas.microsoft.com/office/drawing/2014/main" id="{7D52815C-A2B2-4FE7-B2E5-F06D6A1776FE}"/>
              </a:ext>
            </a:extLst>
          </p:cNvPr>
          <p:cNvSpPr>
            <a:spLocks noGrp="1"/>
          </p:cNvSpPr>
          <p:nvPr>
            <p:ph type="subTitle" idx="1"/>
          </p:nvPr>
        </p:nvSpPr>
        <p:spPr>
          <a:xfrm>
            <a:off x="4450162" y="3509963"/>
            <a:ext cx="3291673" cy="2718655"/>
          </a:xfrm>
        </p:spPr>
        <p:txBody>
          <a:bodyPr>
            <a:noAutofit/>
          </a:bodyPr>
          <a:lstStyle/>
          <a:p>
            <a:pPr algn="l">
              <a:lnSpc>
                <a:spcPct val="150000"/>
              </a:lnSpc>
            </a:pPr>
            <a:r>
              <a:rPr lang="zh-CN" altLang="en-US" dirty="0">
                <a:solidFill>
                  <a:schemeClr val="tx1">
                    <a:lumMod val="75000"/>
                    <a:lumOff val="25000"/>
                  </a:schemeClr>
                </a:solidFill>
                <a:latin typeface="思源黑体" panose="020B0500000000000000" pitchFamily="34" charset="-122"/>
                <a:ea typeface="思源黑体" panose="020B0500000000000000" pitchFamily="34" charset="-122"/>
              </a:rPr>
              <a:t>导师：李灿平</a:t>
            </a:r>
            <a:endParaRPr lang="en-US" altLang="zh-CN" dirty="0">
              <a:solidFill>
                <a:schemeClr val="tx1">
                  <a:lumMod val="75000"/>
                  <a:lumOff val="25000"/>
                </a:schemeClr>
              </a:solidFill>
              <a:latin typeface="思源黑体" panose="020B0500000000000000" pitchFamily="34" charset="-122"/>
              <a:ea typeface="思源黑体" panose="020B0500000000000000" pitchFamily="34" charset="-122"/>
            </a:endParaRPr>
          </a:p>
          <a:p>
            <a:pPr algn="l">
              <a:lnSpc>
                <a:spcPct val="150000"/>
              </a:lnSpc>
            </a:pPr>
            <a:r>
              <a:rPr lang="zh-CN" altLang="en-US" dirty="0">
                <a:solidFill>
                  <a:schemeClr val="tx1">
                    <a:lumMod val="75000"/>
                    <a:lumOff val="25000"/>
                  </a:schemeClr>
                </a:solidFill>
                <a:latin typeface="思源黑体" panose="020B0500000000000000" pitchFamily="34" charset="-122"/>
                <a:ea typeface="思源黑体" panose="020B0500000000000000" pitchFamily="34" charset="-122"/>
              </a:rPr>
              <a:t>专业：信息与通信工程</a:t>
            </a:r>
            <a:endParaRPr lang="en-US" altLang="zh-CN" dirty="0">
              <a:solidFill>
                <a:schemeClr val="tx1">
                  <a:lumMod val="75000"/>
                  <a:lumOff val="25000"/>
                </a:schemeClr>
              </a:solidFill>
              <a:latin typeface="思源黑体" panose="020B0500000000000000" pitchFamily="34" charset="-122"/>
              <a:ea typeface="思源黑体" panose="020B0500000000000000" pitchFamily="34" charset="-122"/>
            </a:endParaRPr>
          </a:p>
          <a:p>
            <a:pPr algn="l">
              <a:lnSpc>
                <a:spcPct val="150000"/>
              </a:lnSpc>
            </a:pPr>
            <a:r>
              <a:rPr lang="zh-CN" altLang="en-US" dirty="0">
                <a:solidFill>
                  <a:schemeClr val="tx1">
                    <a:lumMod val="75000"/>
                    <a:lumOff val="25000"/>
                  </a:schemeClr>
                </a:solidFill>
                <a:latin typeface="思源黑体" panose="020B0500000000000000" pitchFamily="34" charset="-122"/>
                <a:ea typeface="思源黑体" panose="020B0500000000000000" pitchFamily="34" charset="-122"/>
              </a:rPr>
              <a:t>姓名：孙凌山</a:t>
            </a:r>
            <a:endParaRPr lang="en-US" altLang="zh-CN" dirty="0">
              <a:solidFill>
                <a:schemeClr val="tx1">
                  <a:lumMod val="75000"/>
                  <a:lumOff val="25000"/>
                </a:schemeClr>
              </a:solidFill>
              <a:latin typeface="思源黑体" panose="020B0500000000000000" pitchFamily="34" charset="-122"/>
              <a:ea typeface="思源黑体" panose="020B0500000000000000" pitchFamily="34" charset="-122"/>
            </a:endParaRPr>
          </a:p>
          <a:p>
            <a:pPr algn="l">
              <a:lnSpc>
                <a:spcPct val="150000"/>
              </a:lnSpc>
            </a:pPr>
            <a:r>
              <a:rPr lang="zh-CN" altLang="en-US" dirty="0">
                <a:solidFill>
                  <a:schemeClr val="tx1">
                    <a:lumMod val="75000"/>
                    <a:lumOff val="25000"/>
                  </a:schemeClr>
                </a:solidFill>
                <a:latin typeface="思源黑体" panose="020B0500000000000000" pitchFamily="34" charset="-122"/>
                <a:ea typeface="思源黑体" panose="020B0500000000000000" pitchFamily="34" charset="-122"/>
              </a:rPr>
              <a:t>学号：</a:t>
            </a:r>
            <a:r>
              <a:rPr lang="en-US" altLang="zh-CN" dirty="0">
                <a:solidFill>
                  <a:schemeClr val="tx1">
                    <a:lumMod val="75000"/>
                    <a:lumOff val="25000"/>
                  </a:schemeClr>
                </a:solidFill>
                <a:latin typeface="思源黑体" panose="020B0500000000000000" pitchFamily="34" charset="-122"/>
                <a:ea typeface="思源黑体" panose="020B0500000000000000" pitchFamily="34" charset="-122"/>
              </a:rPr>
              <a:t>2016020673</a:t>
            </a:r>
            <a:endParaRPr lang="zh-CN" altLang="en-US" dirty="0">
              <a:solidFill>
                <a:schemeClr val="tx1">
                  <a:lumMod val="75000"/>
                  <a:lumOff val="25000"/>
                </a:schemeClr>
              </a:solidFill>
              <a:latin typeface="思源黑体" panose="020B0500000000000000" pitchFamily="34" charset="-122"/>
              <a:ea typeface="思源黑体" panose="020B0500000000000000" pitchFamily="34" charset="-122"/>
            </a:endParaRPr>
          </a:p>
        </p:txBody>
      </p:sp>
    </p:spTree>
    <p:extLst>
      <p:ext uri="{BB962C8B-B14F-4D97-AF65-F5344CB8AC3E}">
        <p14:creationId xmlns:p14="http://schemas.microsoft.com/office/powerpoint/2010/main" val="16471016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B631EB-73EF-3C4E-856E-1D8B89E85092}"/>
              </a:ext>
            </a:extLst>
          </p:cNvPr>
          <p:cNvSpPr>
            <a:spLocks noGrp="1"/>
          </p:cNvSpPr>
          <p:nvPr>
            <p:ph type="title"/>
          </p:nvPr>
        </p:nvSpPr>
        <p:spPr/>
        <p:txBody>
          <a:bodyPr/>
          <a:lstStyle/>
          <a:p>
            <a:r>
              <a:rPr kumimoji="1" lang="zh-CN" altLang="en-US" dirty="0">
                <a:latin typeface="思源黑体 Normal" panose="020B0400000000000000" pitchFamily="34" charset="-122"/>
                <a:ea typeface="思源黑体 Normal" panose="020B0400000000000000" pitchFamily="34" charset="-122"/>
              </a:rPr>
              <a:t>传统的音频分类方法</a:t>
            </a:r>
          </a:p>
        </p:txBody>
      </p:sp>
      <p:graphicFrame>
        <p:nvGraphicFramePr>
          <p:cNvPr id="20" name="内容占位符 19">
            <a:extLst>
              <a:ext uri="{FF2B5EF4-FFF2-40B4-BE49-F238E27FC236}">
                <a16:creationId xmlns:a16="http://schemas.microsoft.com/office/drawing/2014/main" id="{00EFD441-AF22-434E-9FCB-D008D609B848}"/>
              </a:ext>
            </a:extLst>
          </p:cNvPr>
          <p:cNvGraphicFramePr>
            <a:graphicFrameLocks noGrp="1"/>
          </p:cNvGraphicFramePr>
          <p:nvPr>
            <p:ph idx="1"/>
            <p:extLst>
              <p:ext uri="{D42A27DB-BD31-4B8C-83A1-F6EECF244321}">
                <p14:modId xmlns:p14="http://schemas.microsoft.com/office/powerpoint/2010/main" val="862380578"/>
              </p:ext>
            </p:extLst>
          </p:nvPr>
        </p:nvGraphicFramePr>
        <p:xfrm>
          <a:off x="838200" y="1690688"/>
          <a:ext cx="10515600" cy="4263644"/>
        </p:xfrm>
        <a:graphic>
          <a:graphicData uri="http://schemas.openxmlformats.org/drawingml/2006/table">
            <a:tbl>
              <a:tblPr firstRow="1" bandRow="1">
                <a:tableStyleId>{5FD0F851-EC5A-4D38-B0AD-8093EC10F338}</a:tableStyleId>
              </a:tblPr>
              <a:tblGrid>
                <a:gridCol w="3505200">
                  <a:extLst>
                    <a:ext uri="{9D8B030D-6E8A-4147-A177-3AD203B41FA5}">
                      <a16:colId xmlns:a16="http://schemas.microsoft.com/office/drawing/2014/main" val="3771773981"/>
                    </a:ext>
                  </a:extLst>
                </a:gridCol>
                <a:gridCol w="3505200">
                  <a:extLst>
                    <a:ext uri="{9D8B030D-6E8A-4147-A177-3AD203B41FA5}">
                      <a16:colId xmlns:a16="http://schemas.microsoft.com/office/drawing/2014/main" val="2918009126"/>
                    </a:ext>
                  </a:extLst>
                </a:gridCol>
                <a:gridCol w="3505200">
                  <a:extLst>
                    <a:ext uri="{9D8B030D-6E8A-4147-A177-3AD203B41FA5}">
                      <a16:colId xmlns:a16="http://schemas.microsoft.com/office/drawing/2014/main" val="3553260841"/>
                    </a:ext>
                  </a:extLst>
                </a:gridCol>
              </a:tblGrid>
              <a:tr h="370840">
                <a:tc>
                  <a:txBody>
                    <a:bodyPr/>
                    <a:lstStyle/>
                    <a:p>
                      <a:pPr algn="ctr">
                        <a:lnSpc>
                          <a:spcPct val="200000"/>
                        </a:lnSpc>
                      </a:pPr>
                      <a:r>
                        <a:rPr lang="zh-CN" altLang="en-US" sz="2000" dirty="0">
                          <a:latin typeface="思源黑体 Normal" panose="020B0400000000000000" pitchFamily="34" charset="-122"/>
                          <a:ea typeface="思源黑体 Normal" panose="020B0400000000000000" pitchFamily="34" charset="-122"/>
                        </a:rPr>
                        <a:t>提出者</a:t>
                      </a:r>
                    </a:p>
                  </a:txBody>
                  <a:tcPr anchor="ctr" anchorCtr="1">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a:lnSpc>
                          <a:spcPct val="200000"/>
                        </a:lnSpc>
                      </a:pPr>
                      <a:r>
                        <a:rPr lang="zh-CN" altLang="en-US" sz="2000" dirty="0">
                          <a:latin typeface="思源黑体 Normal" panose="020B0400000000000000" pitchFamily="34" charset="-122"/>
                          <a:ea typeface="思源黑体 Normal" panose="020B0400000000000000" pitchFamily="34" charset="-122"/>
                        </a:rPr>
                        <a:t>年份</a:t>
                      </a:r>
                    </a:p>
                  </a:txBody>
                  <a:tcPr anchor="ctr" anchorCtr="1">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a:lnSpc>
                          <a:spcPct val="200000"/>
                        </a:lnSpc>
                      </a:pPr>
                      <a:r>
                        <a:rPr lang="zh-CN" altLang="en-US" sz="2000" dirty="0">
                          <a:latin typeface="思源黑体 Normal" panose="020B0400000000000000" pitchFamily="34" charset="-122"/>
                          <a:ea typeface="思源黑体 Normal" panose="020B0400000000000000" pitchFamily="34" charset="-122"/>
                        </a:rPr>
                        <a:t>方法</a:t>
                      </a:r>
                    </a:p>
                  </a:txBody>
                  <a:tcPr anchor="ctr" anchorCtr="1">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57781953"/>
                  </a:ext>
                </a:extLst>
              </a:tr>
              <a:tr h="370840">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en-US" altLang="zh-CN" sz="2000" kern="1200" dirty="0">
                          <a:effectLst/>
                          <a:latin typeface="思源黑体 Normal" panose="020B0400000000000000" pitchFamily="34" charset="-122"/>
                          <a:ea typeface="思源黑体 Normal" panose="020B0400000000000000" pitchFamily="34" charset="-122"/>
                        </a:rPr>
                        <a:t>Sawhney and Maes </a:t>
                      </a:r>
                      <a:endParaRPr lang="en-US" altLang="zh-CN" sz="20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txBody>
                  <a:tcPr anchor="ctr" anchorCtr="1">
                    <a:lnL>
                      <a:noFill/>
                    </a:lnL>
                    <a:lnR>
                      <a:noFill/>
                    </a:lnR>
                    <a:lnT w="12700" cmpd="sng">
                      <a:noFill/>
                    </a:lnT>
                    <a:lnB>
                      <a:noFill/>
                    </a:lnB>
                    <a:lnTlToBr w="12700" cmpd="sng">
                      <a:noFill/>
                      <a:prstDash val="solid"/>
                    </a:lnTlToBr>
                    <a:lnBlToTr w="12700" cmpd="sng">
                      <a:noFill/>
                      <a:prstDash val="solid"/>
                    </a:lnBlToTr>
                  </a:tcPr>
                </a:tc>
                <a:tc>
                  <a:txBody>
                    <a:bodyPr/>
                    <a:lstStyle/>
                    <a:p>
                      <a:pPr algn="ctr">
                        <a:lnSpc>
                          <a:spcPct val="200000"/>
                        </a:lnSpc>
                      </a:pPr>
                      <a:r>
                        <a:rPr lang="en-US" altLang="zh-CN" sz="2000" dirty="0">
                          <a:latin typeface="思源黑体 Normal" panose="020B0400000000000000" pitchFamily="34" charset="-122"/>
                          <a:ea typeface="思源黑体 Normal" panose="020B0400000000000000" pitchFamily="34" charset="-122"/>
                        </a:rPr>
                        <a:t>1997</a:t>
                      </a:r>
                      <a:endParaRPr lang="zh-CN" altLang="en-US" sz="20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txBody>
                  <a:tcPr anchor="ctr" anchorCtr="1">
                    <a:lnL>
                      <a:noFill/>
                    </a:lnL>
                    <a:lnR>
                      <a:noFill/>
                    </a:lnR>
                    <a:lnT w="12700" cmpd="sng">
                      <a:noFill/>
                    </a:lnT>
                    <a:lnB>
                      <a:noFill/>
                    </a:lnB>
                    <a:lnTlToBr w="12700" cmpd="sng">
                      <a:noFill/>
                      <a:prstDash val="solid"/>
                    </a:lnTlToBr>
                    <a:lnBlToTr w="12700" cmpd="sng">
                      <a:noFill/>
                      <a:prstDash val="solid"/>
                    </a:lnBlToTr>
                  </a:tcPr>
                </a:tc>
                <a:tc>
                  <a:txBody>
                    <a:bodyPr/>
                    <a:lstStyle/>
                    <a:p>
                      <a:pPr algn="ctr">
                        <a:lnSpc>
                          <a:spcPct val="200000"/>
                        </a:lnSpc>
                      </a:pPr>
                      <a:r>
                        <a:rPr lang="zh-CN" altLang="en-US" sz="2000" dirty="0">
                          <a:latin typeface="思源黑体 Normal" panose="020B0400000000000000" pitchFamily="34" charset="-122"/>
                          <a:ea typeface="思源黑体 Normal" panose="020B0400000000000000" pitchFamily="34" charset="-122"/>
                        </a:rPr>
                        <a:t>递归神经网络</a:t>
                      </a:r>
                      <a:r>
                        <a:rPr lang="en-US" altLang="zh-CN" sz="2000" dirty="0">
                          <a:latin typeface="思源黑体 Normal" panose="020B0400000000000000" pitchFamily="34" charset="-122"/>
                          <a:ea typeface="思源黑体 Normal" panose="020B0400000000000000" pitchFamily="34" charset="-122"/>
                        </a:rPr>
                        <a:t>+KNN</a:t>
                      </a:r>
                      <a:endParaRPr lang="zh-CN" altLang="en-US" sz="20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txBody>
                  <a:tcPr anchor="ctr" anchorCtr="1">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274675697"/>
                  </a:ext>
                </a:extLst>
              </a:tr>
              <a:tr h="370840">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en-US" altLang="zh-CN" sz="2000" kern="1200" dirty="0">
                          <a:effectLst/>
                          <a:latin typeface="思源黑体 Normal" panose="020B0400000000000000" pitchFamily="34" charset="-122"/>
                          <a:ea typeface="思源黑体 Normal" panose="020B0400000000000000" pitchFamily="34" charset="-122"/>
                        </a:rPr>
                        <a:t>Clarkson et al. </a:t>
                      </a:r>
                      <a:endParaRPr lang="en-US" altLang="zh-CN" sz="20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txBody>
                  <a:tcPr anchor="ctr" anchorCtr="1">
                    <a:lnL>
                      <a:noFill/>
                    </a:lnL>
                    <a:lnR>
                      <a:noFill/>
                    </a:lnR>
                    <a:lnT>
                      <a:noFill/>
                    </a:lnT>
                    <a:lnB>
                      <a:noFill/>
                    </a:lnB>
                    <a:lnTlToBr w="12700" cmpd="sng">
                      <a:noFill/>
                      <a:prstDash val="solid"/>
                    </a:lnTlToBr>
                    <a:lnBlToTr w="12700" cmpd="sng">
                      <a:noFill/>
                      <a:prstDash val="solid"/>
                    </a:lnBlToTr>
                  </a:tcPr>
                </a:tc>
                <a:tc>
                  <a:txBody>
                    <a:bodyPr/>
                    <a:lstStyle/>
                    <a:p>
                      <a:pPr algn="ctr">
                        <a:lnSpc>
                          <a:spcPct val="200000"/>
                        </a:lnSpc>
                      </a:pPr>
                      <a:r>
                        <a:rPr lang="en-US" altLang="zh-CN" sz="2000" dirty="0">
                          <a:latin typeface="思源黑体 Normal" panose="020B0400000000000000" pitchFamily="34" charset="-122"/>
                          <a:ea typeface="思源黑体 Normal" panose="020B0400000000000000" pitchFamily="34" charset="-122"/>
                        </a:rPr>
                        <a:t>1998</a:t>
                      </a:r>
                      <a:endParaRPr lang="zh-CN" altLang="en-US" sz="20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txBody>
                  <a:tcPr anchor="ctr" anchorCtr="1">
                    <a:lnL>
                      <a:noFill/>
                    </a:lnL>
                    <a:lnR>
                      <a:noFill/>
                    </a:lnR>
                    <a:lnT>
                      <a:noFill/>
                    </a:lnT>
                    <a:lnB>
                      <a:noFill/>
                    </a:lnB>
                    <a:lnTlToBr w="12700" cmpd="sng">
                      <a:noFill/>
                      <a:prstDash val="solid"/>
                    </a:lnTlToBr>
                    <a:lnBlToTr w="12700" cmpd="sng">
                      <a:noFill/>
                      <a:prstDash val="solid"/>
                    </a:lnBlToTr>
                  </a:tcPr>
                </a:tc>
                <a:tc>
                  <a:txBody>
                    <a:bodyPr/>
                    <a:lstStyle/>
                    <a:p>
                      <a:pPr algn="ctr">
                        <a:lnSpc>
                          <a:spcPct val="200000"/>
                        </a:lnSpc>
                      </a:pPr>
                      <a:r>
                        <a:rPr lang="en-US" altLang="zh-CN" sz="2000" dirty="0">
                          <a:latin typeface="思源黑体 Normal" panose="020B0400000000000000" pitchFamily="34" charset="-122"/>
                          <a:ea typeface="思源黑体 Normal" panose="020B0400000000000000" pitchFamily="34" charset="-122"/>
                        </a:rPr>
                        <a:t>HMM</a:t>
                      </a:r>
                      <a:endParaRPr lang="zh-CN" altLang="en-US" sz="20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txBody>
                  <a:tcPr anchor="ctr" anchorCtr="1">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226082486"/>
                  </a:ext>
                </a:extLst>
              </a:tr>
              <a:tr h="370840">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en-US" altLang="zh-CN" sz="2000" kern="1200" dirty="0">
                          <a:effectLst/>
                          <a:latin typeface="思源黑体 Normal" panose="020B0400000000000000" pitchFamily="34" charset="-122"/>
                          <a:ea typeface="思源黑体 Normal" panose="020B0400000000000000" pitchFamily="34" charset="-122"/>
                        </a:rPr>
                        <a:t>Peltonen et al. </a:t>
                      </a:r>
                      <a:endParaRPr lang="en-US" altLang="zh-CN" sz="20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txBody>
                  <a:tcPr anchor="ctr" anchorCtr="1">
                    <a:lnL>
                      <a:noFill/>
                    </a:lnL>
                    <a:lnR>
                      <a:noFill/>
                    </a:lnR>
                    <a:lnT>
                      <a:noFill/>
                    </a:lnT>
                    <a:lnB>
                      <a:noFill/>
                    </a:lnB>
                    <a:lnTlToBr w="12700" cmpd="sng">
                      <a:noFill/>
                      <a:prstDash val="solid"/>
                    </a:lnTlToBr>
                    <a:lnBlToTr w="12700" cmpd="sng">
                      <a:noFill/>
                      <a:prstDash val="solid"/>
                    </a:lnBlToTr>
                  </a:tcPr>
                </a:tc>
                <a:tc>
                  <a:txBody>
                    <a:bodyPr/>
                    <a:lstStyle/>
                    <a:p>
                      <a:pPr algn="ctr">
                        <a:lnSpc>
                          <a:spcPct val="200000"/>
                        </a:lnSpc>
                      </a:pPr>
                      <a:r>
                        <a:rPr lang="en-US" altLang="zh-CN" sz="2000" dirty="0">
                          <a:latin typeface="思源黑体 Normal" panose="020B0400000000000000" pitchFamily="34" charset="-122"/>
                          <a:ea typeface="思源黑体 Normal" panose="020B0400000000000000" pitchFamily="34" charset="-122"/>
                        </a:rPr>
                        <a:t>2001</a:t>
                      </a:r>
                      <a:endParaRPr lang="zh-CN" altLang="en-US" sz="20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txBody>
                  <a:tcPr anchor="ctr" anchorCtr="1">
                    <a:lnL>
                      <a:noFill/>
                    </a:lnL>
                    <a:lnR>
                      <a:noFill/>
                    </a:lnR>
                    <a:lnT>
                      <a:noFill/>
                    </a:lnT>
                    <a:lnB>
                      <a:noFill/>
                    </a:lnB>
                    <a:lnTlToBr w="12700" cmpd="sng">
                      <a:noFill/>
                      <a:prstDash val="solid"/>
                    </a:lnTlToBr>
                    <a:lnBlToTr w="12700" cmpd="sng">
                      <a:noFill/>
                      <a:prstDash val="solid"/>
                    </a:lnBlToTr>
                  </a:tcPr>
                </a:tc>
                <a:tc>
                  <a:txBody>
                    <a:bodyPr/>
                    <a:lstStyle/>
                    <a:p>
                      <a:pPr algn="ctr">
                        <a:lnSpc>
                          <a:spcPct val="200000"/>
                        </a:lnSpc>
                      </a:pPr>
                      <a:r>
                        <a:rPr lang="zh-CN" altLang="en-US" sz="2000" dirty="0">
                          <a:latin typeface="思源黑体 Normal" panose="020B0400000000000000" pitchFamily="34" charset="-122"/>
                          <a:ea typeface="思源黑体 Normal" panose="020B0400000000000000" pitchFamily="34" charset="-122"/>
                        </a:rPr>
                        <a:t>心理学，人类感知</a:t>
                      </a:r>
                      <a:endParaRPr lang="zh-CN" altLang="en-US" sz="20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txBody>
                  <a:tcPr anchor="ctr" anchorCtr="1">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103424939"/>
                  </a:ext>
                </a:extLst>
              </a:tr>
              <a:tr h="370840">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en-US" altLang="zh-CN" sz="2000" kern="1200" dirty="0">
                          <a:effectLst/>
                          <a:latin typeface="思源黑体 Normal" panose="020B0400000000000000" pitchFamily="34" charset="-122"/>
                          <a:ea typeface="思源黑体 Normal" panose="020B0400000000000000" pitchFamily="34" charset="-122"/>
                        </a:rPr>
                        <a:t>Eronen et al. </a:t>
                      </a:r>
                      <a:endParaRPr lang="en-US" altLang="zh-CN" sz="20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txBody>
                  <a:tcPr anchor="ctr" anchorCtr="1">
                    <a:lnL>
                      <a:noFill/>
                    </a:lnL>
                    <a:lnR>
                      <a:noFill/>
                    </a:lnR>
                    <a:lnT>
                      <a:noFill/>
                    </a:lnT>
                    <a:lnB>
                      <a:noFill/>
                    </a:lnB>
                    <a:lnTlToBr w="12700" cmpd="sng">
                      <a:noFill/>
                      <a:prstDash val="solid"/>
                    </a:lnTlToBr>
                    <a:lnBlToTr w="12700" cmpd="sng">
                      <a:noFill/>
                      <a:prstDash val="solid"/>
                    </a:lnBlToTr>
                  </a:tcPr>
                </a:tc>
                <a:tc>
                  <a:txBody>
                    <a:bodyPr/>
                    <a:lstStyle/>
                    <a:p>
                      <a:pPr algn="ctr">
                        <a:lnSpc>
                          <a:spcPct val="200000"/>
                        </a:lnSpc>
                      </a:pPr>
                      <a:r>
                        <a:rPr lang="en-US" altLang="zh-CN" sz="2000" dirty="0">
                          <a:latin typeface="思源黑体 Normal" panose="020B0400000000000000" pitchFamily="34" charset="-122"/>
                          <a:ea typeface="思源黑体 Normal" panose="020B0400000000000000" pitchFamily="34" charset="-122"/>
                        </a:rPr>
                        <a:t>2003</a:t>
                      </a:r>
                      <a:endParaRPr lang="zh-CN" altLang="en-US" sz="20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txBody>
                  <a:tcPr anchor="ctr" anchorCtr="1">
                    <a:lnL>
                      <a:noFill/>
                    </a:lnL>
                    <a:lnR>
                      <a:noFill/>
                    </a:lnR>
                    <a:lnT>
                      <a:noFill/>
                    </a:lnT>
                    <a:lnB>
                      <a:noFill/>
                    </a:lnB>
                    <a:lnTlToBr w="12700" cmpd="sng">
                      <a:noFill/>
                      <a:prstDash val="solid"/>
                    </a:lnTlToBr>
                    <a:lnBlToTr w="12700" cmpd="sng">
                      <a:noFill/>
                      <a:prstDash val="solid"/>
                    </a:lnBlToTr>
                  </a:tcPr>
                </a:tc>
                <a:tc>
                  <a:txBody>
                    <a:bodyPr/>
                    <a:lstStyle/>
                    <a:p>
                      <a:pPr algn="ctr">
                        <a:lnSpc>
                          <a:spcPct val="200000"/>
                        </a:lnSpc>
                      </a:pPr>
                      <a:r>
                        <a:rPr lang="en-US" altLang="zh-CN" sz="2000" dirty="0">
                          <a:latin typeface="思源黑体 Normal" panose="020B0400000000000000" pitchFamily="34" charset="-122"/>
                          <a:ea typeface="思源黑体 Normal" panose="020B0400000000000000" pitchFamily="34" charset="-122"/>
                        </a:rPr>
                        <a:t>MFCC+GMM</a:t>
                      </a:r>
                      <a:endParaRPr lang="zh-CN" altLang="en-US" sz="20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txBody>
                  <a:tcPr anchor="ctr" anchorCtr="1">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266976851"/>
                  </a:ext>
                </a:extLst>
              </a:tr>
              <a:tr h="370840">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en-US" altLang="zh-CN" sz="2000" kern="1200" dirty="0">
                          <a:effectLst/>
                          <a:latin typeface="思源黑体 Normal" panose="020B0400000000000000" pitchFamily="34" charset="-122"/>
                          <a:ea typeface="思源黑体 Normal" panose="020B0400000000000000" pitchFamily="34" charset="-122"/>
                        </a:rPr>
                        <a:t>Eronen et al.</a:t>
                      </a:r>
                      <a:endParaRPr lang="en-US" altLang="zh-CN" sz="20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txBody>
                  <a:tcPr anchor="ctr" anchorCtr="1">
                    <a:lnL>
                      <a:noFill/>
                    </a:lnL>
                    <a:lnR>
                      <a:noFill/>
                    </a:lnR>
                    <a:lnT>
                      <a:noFill/>
                    </a:lnT>
                    <a:lnB>
                      <a:noFill/>
                    </a:lnB>
                    <a:lnTlToBr w="12700" cmpd="sng">
                      <a:noFill/>
                      <a:prstDash val="solid"/>
                    </a:lnTlToBr>
                    <a:lnBlToTr w="12700" cmpd="sng">
                      <a:noFill/>
                      <a:prstDash val="solid"/>
                    </a:lnBlToTr>
                  </a:tcPr>
                </a:tc>
                <a:tc>
                  <a:txBody>
                    <a:bodyPr/>
                    <a:lstStyle/>
                    <a:p>
                      <a:pPr algn="ctr">
                        <a:lnSpc>
                          <a:spcPct val="200000"/>
                        </a:lnSpc>
                      </a:pPr>
                      <a:r>
                        <a:rPr lang="en-US" altLang="zh-CN" sz="2000" dirty="0">
                          <a:latin typeface="思源黑体 Normal" panose="020B0400000000000000" pitchFamily="34" charset="-122"/>
                          <a:ea typeface="思源黑体 Normal" panose="020B0400000000000000" pitchFamily="34" charset="-122"/>
                        </a:rPr>
                        <a:t>2006</a:t>
                      </a:r>
                      <a:endParaRPr lang="zh-CN" altLang="en-US" sz="20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txBody>
                  <a:tcPr anchor="ctr" anchorCtr="1">
                    <a:lnL>
                      <a:noFill/>
                    </a:lnL>
                    <a:lnR>
                      <a:noFill/>
                    </a:lnR>
                    <a:lnT>
                      <a:noFill/>
                    </a:lnT>
                    <a:lnB>
                      <a:noFill/>
                    </a:lnB>
                    <a:lnTlToBr w="12700" cmpd="sng">
                      <a:noFill/>
                      <a:prstDash val="solid"/>
                    </a:lnTlToBr>
                    <a:lnBlToTr w="12700" cmpd="sng">
                      <a:noFill/>
                      <a:prstDash val="solid"/>
                    </a:lnBlToTr>
                  </a:tcPr>
                </a:tc>
                <a:tc>
                  <a:txBody>
                    <a:bodyPr/>
                    <a:lstStyle/>
                    <a:p>
                      <a:pPr algn="ctr">
                        <a:lnSpc>
                          <a:spcPct val="200000"/>
                        </a:lnSpc>
                      </a:pPr>
                      <a:r>
                        <a:rPr lang="zh-CN" altLang="en-US" sz="2000" dirty="0">
                          <a:latin typeface="思源黑体 Normal" panose="020B0400000000000000" pitchFamily="34" charset="-122"/>
                          <a:ea typeface="思源黑体 Normal" panose="020B0400000000000000" pitchFamily="34" charset="-122"/>
                        </a:rPr>
                        <a:t>过零率</a:t>
                      </a:r>
                      <a:r>
                        <a:rPr lang="en-US" altLang="zh-CN" sz="2000" dirty="0">
                          <a:latin typeface="思源黑体 Normal" panose="020B0400000000000000" pitchFamily="34" charset="-122"/>
                          <a:ea typeface="思源黑体 Normal" panose="020B0400000000000000" pitchFamily="34" charset="-122"/>
                        </a:rPr>
                        <a:t>+KNN/HMM</a:t>
                      </a:r>
                      <a:endParaRPr lang="zh-CN" altLang="en-US" sz="20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txBody>
                  <a:tcPr anchor="ctr" anchorCtr="1">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23317722"/>
                  </a:ext>
                </a:extLst>
              </a:tr>
              <a:tr h="370840">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en-US" altLang="zh-CN" sz="1800" kern="1200" dirty="0">
                          <a:effectLst/>
                          <a:latin typeface="思源黑体 Normal" panose="020B0400000000000000" pitchFamily="34" charset="-122"/>
                          <a:ea typeface="思源黑体 Normal" panose="020B0400000000000000" pitchFamily="34" charset="-122"/>
                        </a:rPr>
                        <a:t>Krijnders and Holt </a:t>
                      </a:r>
                      <a:endParaRPr lang="en-US" altLang="zh-CN" sz="2000" dirty="0">
                        <a:latin typeface="思源黑体 Normal" panose="020B0400000000000000" pitchFamily="34" charset="-122"/>
                        <a:ea typeface="思源黑体 Normal" panose="020B0400000000000000" pitchFamily="34" charset="-122"/>
                      </a:endParaRPr>
                    </a:p>
                  </a:txBody>
                  <a:tcPr anchor="ctr" anchorCtr="1">
                    <a:lnL>
                      <a:noFill/>
                    </a:lnL>
                    <a:lnR>
                      <a:noFill/>
                    </a:lnR>
                    <a:lnT>
                      <a:noFill/>
                    </a:lnT>
                    <a:lnB w="12700" cmpd="sng">
                      <a:noFill/>
                    </a:lnB>
                    <a:lnTlToBr w="12700" cmpd="sng">
                      <a:noFill/>
                      <a:prstDash val="solid"/>
                    </a:lnTlToBr>
                    <a:lnBlToTr w="12700" cmpd="sng">
                      <a:noFill/>
                      <a:prstDash val="solid"/>
                    </a:lnBlToTr>
                  </a:tcPr>
                </a:tc>
                <a:tc>
                  <a:txBody>
                    <a:bodyPr/>
                    <a:lstStyle/>
                    <a:p>
                      <a:pPr algn="ctr">
                        <a:lnSpc>
                          <a:spcPct val="200000"/>
                        </a:lnSpc>
                      </a:pPr>
                      <a:r>
                        <a:rPr lang="en-US" altLang="zh-CN" sz="2000" dirty="0">
                          <a:latin typeface="思源黑体 Normal" panose="020B0400000000000000" pitchFamily="34" charset="-122"/>
                          <a:ea typeface="思源黑体 Normal" panose="020B0400000000000000" pitchFamily="34" charset="-122"/>
                        </a:rPr>
                        <a:t>2013</a:t>
                      </a:r>
                      <a:endParaRPr lang="zh-CN" altLang="en-US" sz="20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txBody>
                  <a:tcPr anchor="ctr" anchorCtr="1">
                    <a:lnL>
                      <a:noFill/>
                    </a:lnL>
                    <a:lnR>
                      <a:noFill/>
                    </a:lnR>
                    <a:lnT>
                      <a:noFill/>
                    </a:lnT>
                    <a:lnB w="12700" cmpd="sng">
                      <a:noFill/>
                    </a:lnB>
                    <a:lnTlToBr w="12700" cmpd="sng">
                      <a:noFill/>
                      <a:prstDash val="solid"/>
                    </a:lnTlToBr>
                    <a:lnBlToTr w="12700" cmpd="sng">
                      <a:noFill/>
                      <a:prstDash val="solid"/>
                    </a:lnBlToTr>
                  </a:tcPr>
                </a:tc>
                <a:tc>
                  <a:txBody>
                    <a:bodyPr/>
                    <a:lstStyle/>
                    <a:p>
                      <a:pPr algn="ctr">
                        <a:lnSpc>
                          <a:spcPct val="200000"/>
                        </a:lnSpc>
                      </a:pPr>
                      <a:r>
                        <a:rPr lang="zh-CN" altLang="en-US" sz="2000" dirty="0">
                          <a:latin typeface="思源黑体 Normal" panose="020B0400000000000000" pitchFamily="34" charset="-122"/>
                          <a:ea typeface="思源黑体 Normal" panose="020B0400000000000000" pitchFamily="34" charset="-122"/>
                        </a:rPr>
                        <a:t>发声特征</a:t>
                      </a:r>
                      <a:endParaRPr lang="zh-CN" altLang="en-US" sz="20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txBody>
                  <a:tcPr anchor="ctr" anchorCtr="1">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0230136"/>
                  </a:ext>
                </a:extLst>
              </a:tr>
            </a:tbl>
          </a:graphicData>
        </a:graphic>
      </p:graphicFrame>
    </p:spTree>
    <p:extLst>
      <p:ext uri="{BB962C8B-B14F-4D97-AF65-F5344CB8AC3E}">
        <p14:creationId xmlns:p14="http://schemas.microsoft.com/office/powerpoint/2010/main" val="2250373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AA688B1-11D6-47F2-8DE6-605FC1BA24DF}"/>
              </a:ext>
            </a:extLst>
          </p:cNvPr>
          <p:cNvSpPr>
            <a:spLocks noGrp="1"/>
          </p:cNvSpPr>
          <p:nvPr>
            <p:ph type="title"/>
          </p:nvPr>
        </p:nvSpPr>
        <p:spPr/>
        <p:txBody>
          <a:bodyPr/>
          <a:lstStyle/>
          <a:p>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DCASE</a:t>
            </a: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比赛</a:t>
            </a:r>
          </a:p>
        </p:txBody>
      </p:sp>
      <p:pic>
        <p:nvPicPr>
          <p:cNvPr id="7" name="内容占位符 6">
            <a:extLst>
              <a:ext uri="{FF2B5EF4-FFF2-40B4-BE49-F238E27FC236}">
                <a16:creationId xmlns:a16="http://schemas.microsoft.com/office/drawing/2014/main" id="{71555264-7E75-487D-8F02-88D106767F5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690688"/>
            <a:ext cx="10515600" cy="27887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图片 8">
            <a:extLst>
              <a:ext uri="{FF2B5EF4-FFF2-40B4-BE49-F238E27FC236}">
                <a16:creationId xmlns:a16="http://schemas.microsoft.com/office/drawing/2014/main" id="{1A0B24C5-9F2F-AA43-A43C-5F57F9A4001F}"/>
              </a:ext>
            </a:extLst>
          </p:cNvPr>
          <p:cNvPicPr>
            <a:picLocks noChangeAspect="1"/>
          </p:cNvPicPr>
          <p:nvPr/>
        </p:nvPicPr>
        <p:blipFill>
          <a:blip r:embed="rId4"/>
          <a:stretch>
            <a:fillRect/>
          </a:stretch>
        </p:blipFill>
        <p:spPr>
          <a:xfrm>
            <a:off x="6815593" y="5621625"/>
            <a:ext cx="1915163" cy="670308"/>
          </a:xfrm>
          <a:prstGeom prst="rect">
            <a:avLst/>
          </a:prstGeom>
        </p:spPr>
      </p:pic>
      <p:pic>
        <p:nvPicPr>
          <p:cNvPr id="11" name="图片 10">
            <a:extLst>
              <a:ext uri="{FF2B5EF4-FFF2-40B4-BE49-F238E27FC236}">
                <a16:creationId xmlns:a16="http://schemas.microsoft.com/office/drawing/2014/main" id="{C70E5073-92CB-6147-BA0A-442A85B8BF6A}"/>
              </a:ext>
            </a:extLst>
          </p:cNvPr>
          <p:cNvPicPr>
            <a:picLocks noChangeAspect="1"/>
          </p:cNvPicPr>
          <p:nvPr/>
        </p:nvPicPr>
        <p:blipFill>
          <a:blip r:embed="rId5"/>
          <a:stretch>
            <a:fillRect/>
          </a:stretch>
        </p:blipFill>
        <p:spPr>
          <a:xfrm>
            <a:off x="8730756" y="5434150"/>
            <a:ext cx="1393677" cy="1045258"/>
          </a:xfrm>
          <a:prstGeom prst="rect">
            <a:avLst/>
          </a:prstGeom>
        </p:spPr>
      </p:pic>
      <p:pic>
        <p:nvPicPr>
          <p:cNvPr id="15" name="图片 14">
            <a:extLst>
              <a:ext uri="{FF2B5EF4-FFF2-40B4-BE49-F238E27FC236}">
                <a16:creationId xmlns:a16="http://schemas.microsoft.com/office/drawing/2014/main" id="{B0CED9E9-245D-5346-93AE-BCF61E1CBE78}"/>
              </a:ext>
            </a:extLst>
          </p:cNvPr>
          <p:cNvPicPr>
            <a:picLocks noChangeAspect="1"/>
          </p:cNvPicPr>
          <p:nvPr/>
        </p:nvPicPr>
        <p:blipFill>
          <a:blip r:embed="rId6"/>
          <a:stretch>
            <a:fillRect/>
          </a:stretch>
        </p:blipFill>
        <p:spPr>
          <a:xfrm>
            <a:off x="4557481" y="5451344"/>
            <a:ext cx="2070996" cy="1010871"/>
          </a:xfrm>
          <a:prstGeom prst="rect">
            <a:avLst/>
          </a:prstGeom>
        </p:spPr>
      </p:pic>
      <p:pic>
        <p:nvPicPr>
          <p:cNvPr id="17" name="图片 16">
            <a:extLst>
              <a:ext uri="{FF2B5EF4-FFF2-40B4-BE49-F238E27FC236}">
                <a16:creationId xmlns:a16="http://schemas.microsoft.com/office/drawing/2014/main" id="{26C99F61-E139-5F4B-A74F-00BE090DCBC3}"/>
              </a:ext>
            </a:extLst>
          </p:cNvPr>
          <p:cNvPicPr>
            <a:picLocks noChangeAspect="1"/>
          </p:cNvPicPr>
          <p:nvPr/>
        </p:nvPicPr>
        <p:blipFill>
          <a:blip r:embed="rId7"/>
          <a:stretch>
            <a:fillRect/>
          </a:stretch>
        </p:blipFill>
        <p:spPr>
          <a:xfrm flipH="1">
            <a:off x="3022535" y="5434150"/>
            <a:ext cx="1347830" cy="1010872"/>
          </a:xfrm>
          <a:prstGeom prst="rect">
            <a:avLst/>
          </a:prstGeom>
        </p:spPr>
      </p:pic>
      <p:pic>
        <p:nvPicPr>
          <p:cNvPr id="19" name="图片 18">
            <a:extLst>
              <a:ext uri="{FF2B5EF4-FFF2-40B4-BE49-F238E27FC236}">
                <a16:creationId xmlns:a16="http://schemas.microsoft.com/office/drawing/2014/main" id="{3ADD5E95-8F63-374D-84FB-494D3343995A}"/>
              </a:ext>
            </a:extLst>
          </p:cNvPr>
          <p:cNvPicPr>
            <a:picLocks noChangeAspect="1"/>
          </p:cNvPicPr>
          <p:nvPr/>
        </p:nvPicPr>
        <p:blipFill>
          <a:blip r:embed="rId8"/>
          <a:stretch>
            <a:fillRect/>
          </a:stretch>
        </p:blipFill>
        <p:spPr>
          <a:xfrm>
            <a:off x="10312269" y="5451344"/>
            <a:ext cx="1041531" cy="1041531"/>
          </a:xfrm>
          <a:prstGeom prst="rect">
            <a:avLst/>
          </a:prstGeom>
        </p:spPr>
      </p:pic>
      <p:sp>
        <p:nvSpPr>
          <p:cNvPr id="23" name="文本框 22">
            <a:extLst>
              <a:ext uri="{FF2B5EF4-FFF2-40B4-BE49-F238E27FC236}">
                <a16:creationId xmlns:a16="http://schemas.microsoft.com/office/drawing/2014/main" id="{36FF6421-EF61-D34E-B4C5-2515B29EDAF9}"/>
              </a:ext>
            </a:extLst>
          </p:cNvPr>
          <p:cNvSpPr txBox="1"/>
          <p:nvPr/>
        </p:nvSpPr>
        <p:spPr>
          <a:xfrm>
            <a:off x="1374510" y="5739531"/>
            <a:ext cx="1467068" cy="400110"/>
          </a:xfrm>
          <a:prstGeom prst="rect">
            <a:avLst/>
          </a:prstGeom>
          <a:noFill/>
        </p:spPr>
        <p:txBody>
          <a:bodyPr wrap="none" rtlCol="0">
            <a:spAutoFit/>
          </a:bodyPr>
          <a:lstStyle/>
          <a:p>
            <a:r>
              <a:rPr lang="zh-CN" altLang="en-US" sz="2000" dirty="0">
                <a:solidFill>
                  <a:schemeClr val="tx1">
                    <a:lumMod val="75000"/>
                    <a:lumOff val="25000"/>
                  </a:schemeClr>
                </a:solidFill>
                <a:latin typeface="思源黑体 Normal" panose="020B0400000000000000" pitchFamily="34" charset="-122"/>
                <a:ea typeface="思源黑体 Normal" panose="020B0400000000000000" pitchFamily="34" charset="-122"/>
              </a:rPr>
              <a:t>比赛赞助商</a:t>
            </a:r>
          </a:p>
        </p:txBody>
      </p:sp>
    </p:spTree>
    <p:extLst>
      <p:ext uri="{BB962C8B-B14F-4D97-AF65-F5344CB8AC3E}">
        <p14:creationId xmlns:p14="http://schemas.microsoft.com/office/powerpoint/2010/main" val="3147143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DD90CA-ADE2-3C49-97DB-3D9CD3143638}"/>
              </a:ext>
            </a:extLst>
          </p:cNvPr>
          <p:cNvSpPr>
            <a:spLocks noGrp="1"/>
          </p:cNvSpPr>
          <p:nvPr>
            <p:ph type="title"/>
          </p:nvPr>
        </p:nvSpPr>
        <p:spPr/>
        <p:txBody>
          <a:bodyPr/>
          <a:lstStyle/>
          <a:p>
            <a:r>
              <a:rPr kumimoji="1"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音频场景分类的基本流程</a:t>
            </a:r>
          </a:p>
        </p:txBody>
      </p:sp>
      <p:pic>
        <p:nvPicPr>
          <p:cNvPr id="9" name="内容占位符 8">
            <a:extLst>
              <a:ext uri="{FF2B5EF4-FFF2-40B4-BE49-F238E27FC236}">
                <a16:creationId xmlns:a16="http://schemas.microsoft.com/office/drawing/2014/main" id="{36794C85-50D7-1141-BB6C-6DA9CE7A9F3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41216" y="1825625"/>
            <a:ext cx="7509567" cy="4351338"/>
          </a:xfrm>
        </p:spPr>
      </p:pic>
    </p:spTree>
    <p:extLst>
      <p:ext uri="{BB962C8B-B14F-4D97-AF65-F5344CB8AC3E}">
        <p14:creationId xmlns:p14="http://schemas.microsoft.com/office/powerpoint/2010/main" val="2766064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C5E2545-B1F1-4BFB-8D7A-13E678E1F306}"/>
              </a:ext>
            </a:extLst>
          </p:cNvPr>
          <p:cNvSpPr/>
          <p:nvPr/>
        </p:nvSpPr>
        <p:spPr>
          <a:xfrm>
            <a:off x="815849" y="3429000"/>
            <a:ext cx="6393091" cy="1631216"/>
          </a:xfrm>
          <a:prstGeom prst="rect">
            <a:avLst/>
          </a:prstGeom>
        </p:spPr>
        <p:txBody>
          <a:bodyPr wrap="square">
            <a:spAutoFit/>
          </a:bodyPr>
          <a:lstStyle/>
          <a:p>
            <a:r>
              <a:rPr lang="en-US" altLang="zh-CN" sz="2000" dirty="0">
                <a:solidFill>
                  <a:schemeClr val="tx1">
                    <a:lumMod val="75000"/>
                    <a:lumOff val="25000"/>
                  </a:schemeClr>
                </a:solidFill>
                <a:latin typeface="思源黑体 Normal" panose="020B0400000000000000" pitchFamily="34" charset="-122"/>
                <a:ea typeface="思源黑体 Normal" panose="020B0400000000000000" pitchFamily="34" charset="-122"/>
              </a:rPr>
              <a:t>1.</a:t>
            </a:r>
            <a:r>
              <a:rPr lang="zh-CN" altLang="en-US" sz="2000" dirty="0">
                <a:solidFill>
                  <a:schemeClr val="tx1">
                    <a:lumMod val="75000"/>
                    <a:lumOff val="25000"/>
                  </a:schemeClr>
                </a:solidFill>
                <a:latin typeface="思源黑体 Normal" panose="020B0400000000000000" pitchFamily="34" charset="-122"/>
                <a:ea typeface="思源黑体 Normal" panose="020B0400000000000000" pitchFamily="34" charset="-122"/>
              </a:rPr>
              <a:t> 基于</a:t>
            </a:r>
            <a:r>
              <a:rPr lang="en-US" altLang="zh-CN" sz="2000" dirty="0">
                <a:solidFill>
                  <a:schemeClr val="tx1">
                    <a:lumMod val="75000"/>
                    <a:lumOff val="25000"/>
                  </a:schemeClr>
                </a:solidFill>
                <a:latin typeface="思源黑体 Normal" panose="020B0400000000000000" pitchFamily="34" charset="-122"/>
                <a:ea typeface="思源黑体 Normal" panose="020B0400000000000000" pitchFamily="34" charset="-122"/>
              </a:rPr>
              <a:t>GMM</a:t>
            </a:r>
            <a:r>
              <a:rPr lang="zh-CN" altLang="en-US" sz="2000" dirty="0">
                <a:solidFill>
                  <a:schemeClr val="tx1">
                    <a:lumMod val="75000"/>
                    <a:lumOff val="25000"/>
                  </a:schemeClr>
                </a:solidFill>
                <a:latin typeface="思源黑体 Normal" panose="020B0400000000000000" pitchFamily="34" charset="-122"/>
                <a:ea typeface="思源黑体 Normal" panose="020B0400000000000000" pitchFamily="34" charset="-122"/>
              </a:rPr>
              <a:t>设计并实现一个</a:t>
            </a:r>
            <a:r>
              <a:rPr lang="en-US" altLang="zh-CN" sz="2000" dirty="0">
                <a:solidFill>
                  <a:schemeClr val="tx1">
                    <a:lumMod val="75000"/>
                    <a:lumOff val="25000"/>
                  </a:schemeClr>
                </a:solidFill>
                <a:latin typeface="思源黑体 Normal" panose="020B0400000000000000" pitchFamily="34" charset="-122"/>
                <a:ea typeface="思源黑体 Normal" panose="020B0400000000000000" pitchFamily="34" charset="-122"/>
              </a:rPr>
              <a:t>ASC</a:t>
            </a:r>
            <a:r>
              <a:rPr lang="zh-CN" altLang="en-US" sz="2000" dirty="0">
                <a:solidFill>
                  <a:schemeClr val="tx1">
                    <a:lumMod val="75000"/>
                    <a:lumOff val="25000"/>
                  </a:schemeClr>
                </a:solidFill>
                <a:latin typeface="思源黑体 Normal" panose="020B0400000000000000" pitchFamily="34" charset="-122"/>
                <a:ea typeface="思源黑体 Normal" panose="020B0400000000000000" pitchFamily="34" charset="-122"/>
              </a:rPr>
              <a:t>基线系统，作为对照</a:t>
            </a:r>
            <a:endParaRPr lang="en-US" altLang="zh-CN" sz="20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endParaRPr lang="en-US" altLang="zh-CN" sz="20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r>
              <a:rPr lang="en-US" altLang="zh-CN" sz="2000" dirty="0">
                <a:solidFill>
                  <a:schemeClr val="tx1">
                    <a:lumMod val="75000"/>
                    <a:lumOff val="25000"/>
                  </a:schemeClr>
                </a:solidFill>
                <a:latin typeface="思源黑体 Normal" panose="020B0400000000000000" pitchFamily="34" charset="-122"/>
                <a:ea typeface="思源黑体 Normal" panose="020B0400000000000000" pitchFamily="34" charset="-122"/>
              </a:rPr>
              <a:t>2.</a:t>
            </a:r>
            <a:r>
              <a:rPr lang="zh-CN" altLang="en-US" sz="2000" dirty="0">
                <a:solidFill>
                  <a:schemeClr val="tx1">
                    <a:lumMod val="75000"/>
                    <a:lumOff val="25000"/>
                  </a:schemeClr>
                </a:solidFill>
                <a:latin typeface="思源黑体 Normal" panose="020B0400000000000000" pitchFamily="34" charset="-122"/>
                <a:ea typeface="思源黑体 Normal" panose="020B0400000000000000" pitchFamily="34" charset="-122"/>
              </a:rPr>
              <a:t> 设计并实现一个基于</a:t>
            </a:r>
            <a:r>
              <a:rPr lang="en-US" altLang="zh-CN" sz="2000" dirty="0">
                <a:solidFill>
                  <a:schemeClr val="tx1">
                    <a:lumMod val="75000"/>
                    <a:lumOff val="25000"/>
                  </a:schemeClr>
                </a:solidFill>
                <a:latin typeface="思源黑体 Normal" panose="020B0400000000000000" pitchFamily="34" charset="-122"/>
                <a:ea typeface="思源黑体 Normal" panose="020B0400000000000000" pitchFamily="34" charset="-122"/>
              </a:rPr>
              <a:t>CNN</a:t>
            </a:r>
            <a:r>
              <a:rPr lang="zh-CN" altLang="en-US" sz="2000" dirty="0">
                <a:solidFill>
                  <a:schemeClr val="tx1">
                    <a:lumMod val="75000"/>
                    <a:lumOff val="25000"/>
                  </a:schemeClr>
                </a:solidFill>
                <a:latin typeface="思源黑体 Normal" panose="020B0400000000000000" pitchFamily="34" charset="-122"/>
                <a:ea typeface="思源黑体 Normal" panose="020B0400000000000000" pitchFamily="34" charset="-122"/>
              </a:rPr>
              <a:t>的</a:t>
            </a:r>
            <a:r>
              <a:rPr lang="en-US" altLang="zh-CN" sz="2000" dirty="0">
                <a:solidFill>
                  <a:schemeClr val="tx1">
                    <a:lumMod val="75000"/>
                    <a:lumOff val="25000"/>
                  </a:schemeClr>
                </a:solidFill>
                <a:latin typeface="思源黑体 Normal" panose="020B0400000000000000" pitchFamily="34" charset="-122"/>
                <a:ea typeface="思源黑体 Normal" panose="020B0400000000000000" pitchFamily="34" charset="-122"/>
              </a:rPr>
              <a:t>ASC</a:t>
            </a:r>
            <a:r>
              <a:rPr lang="zh-CN" altLang="en-US" sz="2000" dirty="0">
                <a:solidFill>
                  <a:schemeClr val="tx1">
                    <a:lumMod val="75000"/>
                    <a:lumOff val="25000"/>
                  </a:schemeClr>
                </a:solidFill>
                <a:latin typeface="思源黑体 Normal" panose="020B0400000000000000" pitchFamily="34" charset="-122"/>
                <a:ea typeface="思源黑体 Normal" panose="020B0400000000000000" pitchFamily="34" charset="-122"/>
              </a:rPr>
              <a:t>系统，并分析其性能</a:t>
            </a:r>
            <a:endParaRPr lang="en-US" altLang="zh-CN" sz="20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endParaRPr lang="en-US" altLang="zh-CN" sz="20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r>
              <a:rPr lang="en-US" altLang="zh-CN" sz="2000" dirty="0">
                <a:solidFill>
                  <a:schemeClr val="tx1">
                    <a:lumMod val="75000"/>
                    <a:lumOff val="25000"/>
                  </a:schemeClr>
                </a:solidFill>
                <a:latin typeface="思源黑体 Normal" panose="020B0400000000000000" pitchFamily="34" charset="-122"/>
                <a:ea typeface="思源黑体 Normal" panose="020B0400000000000000" pitchFamily="34" charset="-122"/>
              </a:rPr>
              <a:t>3.</a:t>
            </a:r>
            <a:r>
              <a:rPr lang="zh-CN" altLang="en-US" sz="2000" dirty="0">
                <a:solidFill>
                  <a:schemeClr val="tx1">
                    <a:lumMod val="75000"/>
                    <a:lumOff val="25000"/>
                  </a:schemeClr>
                </a:solidFill>
                <a:latin typeface="思源黑体 Normal" panose="020B0400000000000000" pitchFamily="34" charset="-122"/>
                <a:ea typeface="思源黑体 Normal" panose="020B0400000000000000" pitchFamily="34" charset="-122"/>
              </a:rPr>
              <a:t> 改进之前的</a:t>
            </a:r>
            <a:r>
              <a:rPr lang="en-US" altLang="zh-CN" sz="2000" dirty="0">
                <a:solidFill>
                  <a:schemeClr val="tx1">
                    <a:lumMod val="75000"/>
                    <a:lumOff val="25000"/>
                  </a:schemeClr>
                </a:solidFill>
                <a:latin typeface="思源黑体 Normal" panose="020B0400000000000000" pitchFamily="34" charset="-122"/>
                <a:ea typeface="思源黑体 Normal" panose="020B0400000000000000" pitchFamily="34" charset="-122"/>
              </a:rPr>
              <a:t>CNN</a:t>
            </a:r>
            <a:r>
              <a:rPr lang="zh-CN" altLang="en-US" sz="2000" dirty="0">
                <a:solidFill>
                  <a:schemeClr val="tx1">
                    <a:lumMod val="75000"/>
                    <a:lumOff val="25000"/>
                  </a:schemeClr>
                </a:solidFill>
                <a:latin typeface="思源黑体 Normal" panose="020B0400000000000000" pitchFamily="34" charset="-122"/>
                <a:ea typeface="思源黑体 Normal" panose="020B0400000000000000" pitchFamily="34" charset="-122"/>
              </a:rPr>
              <a:t>系统，使之分类准确率足够好</a:t>
            </a:r>
          </a:p>
        </p:txBody>
      </p:sp>
      <p:sp>
        <p:nvSpPr>
          <p:cNvPr id="7" name="矩形 6">
            <a:extLst>
              <a:ext uri="{FF2B5EF4-FFF2-40B4-BE49-F238E27FC236}">
                <a16:creationId xmlns:a16="http://schemas.microsoft.com/office/drawing/2014/main" id="{62955D51-8EB5-4C78-9C6C-98A64199228C}"/>
              </a:ext>
            </a:extLst>
          </p:cNvPr>
          <p:cNvSpPr/>
          <p:nvPr/>
        </p:nvSpPr>
        <p:spPr>
          <a:xfrm>
            <a:off x="815849" y="1422695"/>
            <a:ext cx="3978788" cy="716205"/>
          </a:xfrm>
          <a:prstGeom prst="rect">
            <a:avLst/>
          </a:prstGeom>
        </p:spPr>
        <p:txBody>
          <a:bodyPr wrap="square">
            <a:spAutoFit/>
          </a:bodyPr>
          <a:lstStyle/>
          <a:p>
            <a:r>
              <a:rPr lang="zh-CN" altLang="en-US" sz="4000" dirty="0">
                <a:solidFill>
                  <a:schemeClr val="tx1">
                    <a:lumMod val="75000"/>
                    <a:lumOff val="25000"/>
                  </a:schemeClr>
                </a:solidFill>
                <a:latin typeface="思源黑体 Normal" panose="020B0400000000000000" pitchFamily="34" charset="-122"/>
                <a:ea typeface="思源黑体 Normal" panose="020B0400000000000000" pitchFamily="34" charset="-122"/>
              </a:rPr>
              <a:t>本文的研究内容</a:t>
            </a:r>
            <a:endParaRPr lang="zh-CN" altLang="en-US" sz="4000" dirty="0">
              <a:latin typeface="思源黑体 Normal" panose="020B0400000000000000" pitchFamily="34" charset="-122"/>
              <a:ea typeface="思源黑体 Normal" panose="020B0400000000000000" pitchFamily="34" charset="-122"/>
            </a:endParaRPr>
          </a:p>
        </p:txBody>
      </p:sp>
      <p:pic>
        <p:nvPicPr>
          <p:cNvPr id="3" name="图片 2">
            <a:extLst>
              <a:ext uri="{FF2B5EF4-FFF2-40B4-BE49-F238E27FC236}">
                <a16:creationId xmlns:a16="http://schemas.microsoft.com/office/drawing/2014/main" id="{DFB413BC-42BB-804A-A8B8-937BBE1281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8940" y="0"/>
            <a:ext cx="4983061" cy="6858000"/>
          </a:xfrm>
          <a:prstGeom prst="rect">
            <a:avLst/>
          </a:prstGeom>
        </p:spPr>
      </p:pic>
    </p:spTree>
    <p:extLst>
      <p:ext uri="{BB962C8B-B14F-4D97-AF65-F5344CB8AC3E}">
        <p14:creationId xmlns:p14="http://schemas.microsoft.com/office/powerpoint/2010/main" val="168277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B46F0-8E52-814B-982D-C3CCD57C1BAF}"/>
              </a:ext>
            </a:extLst>
          </p:cNvPr>
          <p:cNvSpPr>
            <a:spLocks noGrp="1"/>
          </p:cNvSpPr>
          <p:nvPr>
            <p:ph type="title"/>
          </p:nvPr>
        </p:nvSpPr>
        <p:spPr/>
        <p:txBody>
          <a:bodyPr/>
          <a:lstStyle/>
          <a:p>
            <a:r>
              <a:rPr kumimoji="1"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数据集介绍</a:t>
            </a:r>
          </a:p>
        </p:txBody>
      </p:sp>
      <p:sp>
        <p:nvSpPr>
          <p:cNvPr id="3" name="内容占位符 2">
            <a:extLst>
              <a:ext uri="{FF2B5EF4-FFF2-40B4-BE49-F238E27FC236}">
                <a16:creationId xmlns:a16="http://schemas.microsoft.com/office/drawing/2014/main" id="{978E6D68-3E21-B346-85C9-0B4D089A0BC4}"/>
              </a:ext>
            </a:extLst>
          </p:cNvPr>
          <p:cNvSpPr>
            <a:spLocks noGrp="1"/>
          </p:cNvSpPr>
          <p:nvPr>
            <p:ph idx="1"/>
          </p:nvPr>
        </p:nvSpPr>
        <p:spPr>
          <a:xfrm>
            <a:off x="838200" y="1825625"/>
            <a:ext cx="5257800" cy="4351338"/>
          </a:xfrm>
        </p:spPr>
        <p:txBody>
          <a:bodyPr>
            <a:normAutofit lnSpcReduction="10000"/>
          </a:bodyPr>
          <a:lstStyle/>
          <a:p>
            <a:pPr>
              <a:lnSpc>
                <a:spcPct val="150000"/>
              </a:lnSpc>
            </a:pPr>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TUT Acoustic Scenes 2017 </a:t>
            </a:r>
          </a:p>
          <a:p>
            <a:pPr>
              <a:lnSpc>
                <a:spcPct val="150000"/>
              </a:lnSpc>
            </a:pP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坦佩雷理工大学音频研究小组 </a:t>
            </a:r>
            <a:endPar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pPr>
              <a:lnSpc>
                <a:spcPct val="150000"/>
              </a:lnSpc>
            </a:pPr>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15</a:t>
            </a: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个场景类别</a:t>
            </a:r>
            <a:endPar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pPr>
              <a:lnSpc>
                <a:spcPct val="150000"/>
              </a:lnSpc>
            </a:pPr>
            <a:r>
              <a:rPr kumimoji="1"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开发集：</a:t>
            </a:r>
            <a:r>
              <a:rPr kumimoji="1"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4680</a:t>
            </a:r>
            <a:r>
              <a:rPr kumimoji="1"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个音频（</a:t>
            </a:r>
            <a:r>
              <a:rPr kumimoji="1"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30S</a:t>
            </a:r>
            <a:r>
              <a:rPr kumimoji="1"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a:t>
            </a:r>
            <a:endParaRPr kumimoji="1"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pPr>
              <a:lnSpc>
                <a:spcPct val="150000"/>
              </a:lnSpc>
            </a:pPr>
            <a:r>
              <a:rPr kumimoji="1"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测试集：</a:t>
            </a:r>
            <a:r>
              <a:rPr kumimoji="1"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1620</a:t>
            </a:r>
            <a:r>
              <a:rPr kumimoji="1"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个音频（</a:t>
            </a:r>
            <a:r>
              <a:rPr kumimoji="1"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10S</a:t>
            </a:r>
            <a:r>
              <a:rPr kumimoji="1"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a:t>
            </a:r>
            <a:endParaRPr kumimoji="1"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pPr>
              <a:lnSpc>
                <a:spcPct val="150000"/>
              </a:lnSpc>
            </a:pPr>
            <a:r>
              <a:rPr kumimoji="1"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双声道音频</a:t>
            </a:r>
            <a:endPar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endPar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endParaRPr kumimoji="1"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p:sp>
        <p:nvSpPr>
          <p:cNvPr id="10" name="内容占位符 2">
            <a:extLst>
              <a:ext uri="{FF2B5EF4-FFF2-40B4-BE49-F238E27FC236}">
                <a16:creationId xmlns:a16="http://schemas.microsoft.com/office/drawing/2014/main" id="{17EEA4DF-9BD0-3748-B881-77F0E4CF8F13}"/>
              </a:ext>
            </a:extLst>
          </p:cNvPr>
          <p:cNvSpPr txBox="1">
            <a:spLocks/>
          </p:cNvSpPr>
          <p:nvPr/>
        </p:nvSpPr>
        <p:spPr>
          <a:xfrm>
            <a:off x="6668814" y="681036"/>
            <a:ext cx="2342493" cy="56979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endParaRPr kumimoji="1"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p:graphicFrame>
        <p:nvGraphicFramePr>
          <p:cNvPr id="4" name="表格 3">
            <a:extLst>
              <a:ext uri="{FF2B5EF4-FFF2-40B4-BE49-F238E27FC236}">
                <a16:creationId xmlns:a16="http://schemas.microsoft.com/office/drawing/2014/main" id="{BF83A377-BD2F-654D-89D5-B1674B722C93}"/>
              </a:ext>
            </a:extLst>
          </p:cNvPr>
          <p:cNvGraphicFramePr>
            <a:graphicFrameLocks noGrp="1"/>
          </p:cNvGraphicFramePr>
          <p:nvPr>
            <p:extLst>
              <p:ext uri="{D42A27DB-BD31-4B8C-83A1-F6EECF244321}">
                <p14:modId xmlns:p14="http://schemas.microsoft.com/office/powerpoint/2010/main" val="1152008520"/>
              </p:ext>
            </p:extLst>
          </p:nvPr>
        </p:nvGraphicFramePr>
        <p:xfrm>
          <a:off x="6914606" y="719665"/>
          <a:ext cx="4439194" cy="5457296"/>
        </p:xfrm>
        <a:graphic>
          <a:graphicData uri="http://schemas.openxmlformats.org/drawingml/2006/table">
            <a:tbl>
              <a:tblPr firstRow="1" bandRow="1">
                <a:tableStyleId>{5FD0F851-EC5A-4D38-B0AD-8093EC10F338}</a:tableStyleId>
              </a:tblPr>
              <a:tblGrid>
                <a:gridCol w="2219597">
                  <a:extLst>
                    <a:ext uri="{9D8B030D-6E8A-4147-A177-3AD203B41FA5}">
                      <a16:colId xmlns:a16="http://schemas.microsoft.com/office/drawing/2014/main" val="3185886838"/>
                    </a:ext>
                  </a:extLst>
                </a:gridCol>
                <a:gridCol w="2219597">
                  <a:extLst>
                    <a:ext uri="{9D8B030D-6E8A-4147-A177-3AD203B41FA5}">
                      <a16:colId xmlns:a16="http://schemas.microsoft.com/office/drawing/2014/main" val="776558974"/>
                    </a:ext>
                  </a:extLst>
                </a:gridCol>
              </a:tblGrid>
              <a:tr h="682162">
                <a:tc>
                  <a:txBody>
                    <a:bodyPr/>
                    <a:lstStyle/>
                    <a:p>
                      <a:pPr indent="127000" algn="ctr">
                        <a:lnSpc>
                          <a:spcPct val="125000"/>
                        </a:lnSpc>
                        <a:spcAft>
                          <a:spcPts val="0"/>
                        </a:spcAft>
                      </a:pPr>
                      <a:r>
                        <a:rPr lang="zh-CN" altLang="en-US" sz="2000" b="0" kern="1200" dirty="0">
                          <a:latin typeface="思源黑体 Normal" panose="020B0400000000000000" pitchFamily="34" charset="-122"/>
                          <a:ea typeface="思源黑体 Normal" panose="020B0400000000000000" pitchFamily="34" charset="-122"/>
                        </a:rPr>
                        <a:t>沙滩</a:t>
                      </a:r>
                      <a:endParaRPr lang="zh-CN" altLang="en-US" sz="2000" b="0" kern="1200" dirty="0">
                        <a:solidFill>
                          <a:schemeClr val="tx1">
                            <a:lumMod val="75000"/>
                            <a:lumOff val="25000"/>
                          </a:schemeClr>
                        </a:solidFill>
                        <a:latin typeface="思源黑体 Normal" panose="020B0400000000000000" pitchFamily="34" charset="-122"/>
                        <a:ea typeface="思源黑体 Normal" panose="020B0400000000000000" pitchFamily="34" charset="-122"/>
                        <a:cs typeface="+mn-cs"/>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indent="127000" algn="ctr" defTabSz="914400" rtl="0" eaLnBrk="1" latinLnBrk="0" hangingPunct="1">
                        <a:lnSpc>
                          <a:spcPct val="125000"/>
                        </a:lnSpc>
                        <a:spcAft>
                          <a:spcPts val="0"/>
                        </a:spcAft>
                      </a:pPr>
                      <a:r>
                        <a:rPr lang="zh-CN" altLang="en-US" sz="2000" b="0" kern="1200" dirty="0">
                          <a:latin typeface="思源黑体 Normal" panose="020B0400000000000000" pitchFamily="34" charset="-122"/>
                          <a:ea typeface="思源黑体 Normal" panose="020B0400000000000000" pitchFamily="34" charset="-122"/>
                        </a:rPr>
                        <a:t>图书馆</a:t>
                      </a:r>
                      <a:endParaRPr lang="zh-CN" altLang="en-US" sz="2000" b="0" kern="1200" dirty="0">
                        <a:solidFill>
                          <a:schemeClr val="tx1">
                            <a:lumMod val="75000"/>
                            <a:lumOff val="25000"/>
                          </a:schemeClr>
                        </a:solidFill>
                        <a:latin typeface="思源黑体 Normal" panose="020B0400000000000000" pitchFamily="34" charset="-122"/>
                        <a:ea typeface="思源黑体 Normal" panose="020B0400000000000000" pitchFamily="34" charset="-122"/>
                        <a:cs typeface="+mn-cs"/>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18194507"/>
                  </a:ext>
                </a:extLst>
              </a:tr>
              <a:tr h="682162">
                <a:tc>
                  <a:txBody>
                    <a:bodyPr/>
                    <a:lstStyle/>
                    <a:p>
                      <a:pPr marL="0" indent="127000" algn="ctr" defTabSz="914400" rtl="0" eaLnBrk="1" latinLnBrk="0" hangingPunct="1">
                        <a:lnSpc>
                          <a:spcPct val="125000"/>
                        </a:lnSpc>
                        <a:spcAft>
                          <a:spcPts val="0"/>
                        </a:spcAft>
                      </a:pPr>
                      <a:r>
                        <a:rPr lang="zh-CN" altLang="en-US" sz="2000" kern="1200" dirty="0">
                          <a:latin typeface="思源黑体 Normal" panose="020B0400000000000000" pitchFamily="34" charset="-122"/>
                          <a:ea typeface="思源黑体 Normal" panose="020B0400000000000000" pitchFamily="34" charset="-122"/>
                        </a:rPr>
                        <a:t>公交</a:t>
                      </a:r>
                      <a:endParaRPr lang="zh-CN" altLang="en-US" sz="2000" b="0" kern="1200" dirty="0">
                        <a:solidFill>
                          <a:schemeClr val="tx1">
                            <a:lumMod val="75000"/>
                            <a:lumOff val="25000"/>
                          </a:schemeClr>
                        </a:solidFill>
                        <a:latin typeface="思源黑体 Normal" panose="020B0400000000000000" pitchFamily="34" charset="-122"/>
                        <a:ea typeface="思源黑体 Normal" panose="020B0400000000000000" pitchFamily="34" charset="-122"/>
                        <a:cs typeface="+mn-cs"/>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tc>
                  <a:txBody>
                    <a:bodyPr/>
                    <a:lstStyle/>
                    <a:p>
                      <a:pPr marL="0" indent="127000" algn="ctr" defTabSz="914400" rtl="0" eaLnBrk="1" latinLnBrk="0" hangingPunct="1">
                        <a:lnSpc>
                          <a:spcPct val="125000"/>
                        </a:lnSpc>
                        <a:spcAft>
                          <a:spcPts val="0"/>
                        </a:spcAft>
                      </a:pPr>
                      <a:r>
                        <a:rPr lang="zh-CN" altLang="en-US" sz="2000" kern="1200" dirty="0">
                          <a:latin typeface="思源黑体 Normal" panose="020B0400000000000000" pitchFamily="34" charset="-122"/>
                          <a:ea typeface="思源黑体 Normal" panose="020B0400000000000000" pitchFamily="34" charset="-122"/>
                        </a:rPr>
                        <a:t>地铁站</a:t>
                      </a:r>
                      <a:endParaRPr lang="zh-CN" altLang="en-US" sz="2000" b="0" kern="1200" dirty="0">
                        <a:solidFill>
                          <a:schemeClr val="tx1">
                            <a:lumMod val="75000"/>
                            <a:lumOff val="25000"/>
                          </a:schemeClr>
                        </a:solidFill>
                        <a:latin typeface="思源黑体 Normal" panose="020B0400000000000000" pitchFamily="34" charset="-122"/>
                        <a:ea typeface="思源黑体 Normal" panose="020B0400000000000000" pitchFamily="34" charset="-122"/>
                        <a:cs typeface="+mn-cs"/>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568405943"/>
                  </a:ext>
                </a:extLst>
              </a:tr>
              <a:tr h="682162">
                <a:tc>
                  <a:txBody>
                    <a:bodyPr/>
                    <a:lstStyle/>
                    <a:p>
                      <a:pPr marL="0" indent="127000" algn="ctr" defTabSz="914400" rtl="0" eaLnBrk="1" latinLnBrk="0" hangingPunct="1">
                        <a:lnSpc>
                          <a:spcPct val="125000"/>
                        </a:lnSpc>
                        <a:spcAft>
                          <a:spcPts val="0"/>
                        </a:spcAft>
                      </a:pPr>
                      <a:r>
                        <a:rPr lang="zh-CN" altLang="en-US" sz="2000" kern="1200" dirty="0">
                          <a:latin typeface="思源黑体 Normal" panose="020B0400000000000000" pitchFamily="34" charset="-122"/>
                          <a:ea typeface="思源黑体 Normal" panose="020B0400000000000000" pitchFamily="34" charset="-122"/>
                        </a:rPr>
                        <a:t>咖啡</a:t>
                      </a:r>
                      <a:r>
                        <a:rPr lang="en-US" sz="2000" kern="1200" dirty="0">
                          <a:latin typeface="思源黑体 Normal" panose="020B0400000000000000" pitchFamily="34" charset="-122"/>
                          <a:ea typeface="思源黑体 Normal" panose="020B0400000000000000" pitchFamily="34" charset="-122"/>
                        </a:rPr>
                        <a:t>/</a:t>
                      </a:r>
                      <a:r>
                        <a:rPr lang="zh-CN" altLang="en-US" sz="2000" kern="1200" dirty="0">
                          <a:latin typeface="思源黑体 Normal" panose="020B0400000000000000" pitchFamily="34" charset="-122"/>
                          <a:ea typeface="思源黑体 Normal" panose="020B0400000000000000" pitchFamily="34" charset="-122"/>
                        </a:rPr>
                        <a:t>餐馆</a:t>
                      </a:r>
                      <a:endParaRPr lang="zh-CN" altLang="en-US" sz="2000" b="0" kern="1200" dirty="0">
                        <a:solidFill>
                          <a:schemeClr val="tx1">
                            <a:lumMod val="75000"/>
                            <a:lumOff val="25000"/>
                          </a:schemeClr>
                        </a:solidFill>
                        <a:latin typeface="思源黑体 Normal" panose="020B0400000000000000" pitchFamily="34" charset="-122"/>
                        <a:ea typeface="思源黑体 Normal" panose="020B0400000000000000" pitchFamily="34" charset="-122"/>
                        <a:cs typeface="+mn-cs"/>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marL="0" indent="127000" algn="ctr" defTabSz="914400" rtl="0" eaLnBrk="1" latinLnBrk="0" hangingPunct="1">
                        <a:lnSpc>
                          <a:spcPct val="125000"/>
                        </a:lnSpc>
                        <a:spcAft>
                          <a:spcPts val="0"/>
                        </a:spcAft>
                      </a:pPr>
                      <a:r>
                        <a:rPr lang="zh-CN" altLang="en-US" sz="2000" kern="1200" dirty="0">
                          <a:latin typeface="思源黑体 Normal" panose="020B0400000000000000" pitchFamily="34" charset="-122"/>
                          <a:ea typeface="思源黑体 Normal" panose="020B0400000000000000" pitchFamily="34" charset="-122"/>
                        </a:rPr>
                        <a:t>办公室</a:t>
                      </a:r>
                      <a:endParaRPr lang="zh-CN" altLang="en-US" sz="2000" b="0" kern="1200" dirty="0">
                        <a:solidFill>
                          <a:schemeClr val="tx1">
                            <a:lumMod val="75000"/>
                            <a:lumOff val="25000"/>
                          </a:schemeClr>
                        </a:solidFill>
                        <a:latin typeface="思源黑体 Normal" panose="020B0400000000000000" pitchFamily="34" charset="-122"/>
                        <a:ea typeface="思源黑体 Normal" panose="020B0400000000000000" pitchFamily="34" charset="-122"/>
                        <a:cs typeface="+mn-cs"/>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78772744"/>
                  </a:ext>
                </a:extLst>
              </a:tr>
              <a:tr h="682162">
                <a:tc>
                  <a:txBody>
                    <a:bodyPr/>
                    <a:lstStyle/>
                    <a:p>
                      <a:pPr marL="0" indent="127000" algn="ctr" defTabSz="914400" rtl="0" eaLnBrk="1" latinLnBrk="0" hangingPunct="1">
                        <a:lnSpc>
                          <a:spcPct val="125000"/>
                        </a:lnSpc>
                        <a:spcAft>
                          <a:spcPts val="0"/>
                        </a:spcAft>
                      </a:pPr>
                      <a:r>
                        <a:rPr lang="zh-CN" altLang="en-US" sz="2000" kern="1200" dirty="0">
                          <a:latin typeface="思源黑体 Normal" panose="020B0400000000000000" pitchFamily="34" charset="-122"/>
                          <a:ea typeface="思源黑体 Normal" panose="020B0400000000000000" pitchFamily="34" charset="-122"/>
                        </a:rPr>
                        <a:t>汽车</a:t>
                      </a:r>
                      <a:endParaRPr lang="zh-CN" altLang="en-US" sz="2000" b="0" kern="1200" dirty="0">
                        <a:solidFill>
                          <a:schemeClr val="tx1">
                            <a:lumMod val="75000"/>
                            <a:lumOff val="25000"/>
                          </a:schemeClr>
                        </a:solidFill>
                        <a:latin typeface="思源黑体 Normal" panose="020B0400000000000000" pitchFamily="34" charset="-122"/>
                        <a:ea typeface="思源黑体 Normal" panose="020B0400000000000000" pitchFamily="34" charset="-122"/>
                        <a:cs typeface="+mn-cs"/>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marL="0" indent="127000" algn="ctr" defTabSz="914400" rtl="0" eaLnBrk="1" latinLnBrk="0" hangingPunct="1">
                        <a:lnSpc>
                          <a:spcPct val="125000"/>
                        </a:lnSpc>
                        <a:spcAft>
                          <a:spcPts val="0"/>
                        </a:spcAft>
                      </a:pPr>
                      <a:r>
                        <a:rPr lang="zh-CN" altLang="en-US" sz="2000" kern="1200" dirty="0">
                          <a:latin typeface="思源黑体 Normal" panose="020B0400000000000000" pitchFamily="34" charset="-122"/>
                          <a:ea typeface="思源黑体 Normal" panose="020B0400000000000000" pitchFamily="34" charset="-122"/>
                        </a:rPr>
                        <a:t>公园</a:t>
                      </a:r>
                      <a:endParaRPr lang="zh-CN" altLang="en-US" sz="2000" b="0" kern="1200" dirty="0">
                        <a:solidFill>
                          <a:schemeClr val="tx1">
                            <a:lumMod val="75000"/>
                            <a:lumOff val="25000"/>
                          </a:schemeClr>
                        </a:solidFill>
                        <a:latin typeface="思源黑体 Normal" panose="020B0400000000000000" pitchFamily="34" charset="-122"/>
                        <a:ea typeface="思源黑体 Normal" panose="020B0400000000000000" pitchFamily="34" charset="-122"/>
                        <a:cs typeface="+mn-cs"/>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645752730"/>
                  </a:ext>
                </a:extLst>
              </a:tr>
              <a:tr h="682162">
                <a:tc>
                  <a:txBody>
                    <a:bodyPr/>
                    <a:lstStyle/>
                    <a:p>
                      <a:pPr marL="0" indent="127000" algn="ctr" defTabSz="914400" rtl="0" eaLnBrk="1" latinLnBrk="0" hangingPunct="1">
                        <a:lnSpc>
                          <a:spcPct val="125000"/>
                        </a:lnSpc>
                        <a:spcAft>
                          <a:spcPts val="0"/>
                        </a:spcAft>
                      </a:pPr>
                      <a:r>
                        <a:rPr lang="zh-CN" altLang="en-US" sz="2000" kern="1200" dirty="0">
                          <a:latin typeface="思源黑体 Normal" panose="020B0400000000000000" pitchFamily="34" charset="-122"/>
                          <a:ea typeface="思源黑体 Normal" panose="020B0400000000000000" pitchFamily="34" charset="-122"/>
                        </a:rPr>
                        <a:t>市中心</a:t>
                      </a:r>
                      <a:endParaRPr lang="zh-CN" altLang="en-US" sz="2000" b="0" kern="1200" dirty="0">
                        <a:solidFill>
                          <a:schemeClr val="tx1">
                            <a:lumMod val="75000"/>
                            <a:lumOff val="25000"/>
                          </a:schemeClr>
                        </a:solidFill>
                        <a:latin typeface="思源黑体 Normal" panose="020B0400000000000000" pitchFamily="34" charset="-122"/>
                        <a:ea typeface="思源黑体 Normal" panose="020B0400000000000000" pitchFamily="34" charset="-122"/>
                        <a:cs typeface="+mn-cs"/>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marL="0" indent="127000" algn="ctr" defTabSz="914400" rtl="0" eaLnBrk="1" latinLnBrk="0" hangingPunct="1">
                        <a:lnSpc>
                          <a:spcPct val="125000"/>
                        </a:lnSpc>
                        <a:spcAft>
                          <a:spcPts val="0"/>
                        </a:spcAft>
                      </a:pPr>
                      <a:r>
                        <a:rPr lang="zh-CN" altLang="en-US" sz="2000" kern="1200" dirty="0">
                          <a:latin typeface="思源黑体 Normal" panose="020B0400000000000000" pitchFamily="34" charset="-122"/>
                          <a:ea typeface="思源黑体 Normal" panose="020B0400000000000000" pitchFamily="34" charset="-122"/>
                        </a:rPr>
                        <a:t>小区</a:t>
                      </a:r>
                      <a:endParaRPr lang="zh-CN" altLang="en-US" sz="2000" b="0" kern="1200" dirty="0">
                        <a:solidFill>
                          <a:schemeClr val="tx1">
                            <a:lumMod val="75000"/>
                            <a:lumOff val="25000"/>
                          </a:schemeClr>
                        </a:solidFill>
                        <a:latin typeface="思源黑体 Normal" panose="020B0400000000000000" pitchFamily="34" charset="-122"/>
                        <a:ea typeface="思源黑体 Normal" panose="020B0400000000000000" pitchFamily="34" charset="-122"/>
                        <a:cs typeface="+mn-cs"/>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336004040"/>
                  </a:ext>
                </a:extLst>
              </a:tr>
              <a:tr h="682162">
                <a:tc>
                  <a:txBody>
                    <a:bodyPr/>
                    <a:lstStyle/>
                    <a:p>
                      <a:pPr marL="0" indent="127000" algn="ctr" defTabSz="914400" rtl="0" eaLnBrk="1" latinLnBrk="0" hangingPunct="1">
                        <a:lnSpc>
                          <a:spcPct val="125000"/>
                        </a:lnSpc>
                        <a:spcAft>
                          <a:spcPts val="0"/>
                        </a:spcAft>
                      </a:pPr>
                      <a:r>
                        <a:rPr lang="zh-CN" altLang="en-US" sz="2000" kern="1200" dirty="0">
                          <a:latin typeface="思源黑体 Normal" panose="020B0400000000000000" pitchFamily="34" charset="-122"/>
                          <a:ea typeface="思源黑体 Normal" panose="020B0400000000000000" pitchFamily="34" charset="-122"/>
                        </a:rPr>
                        <a:t>森林小径</a:t>
                      </a:r>
                      <a:endParaRPr lang="zh-CN" altLang="en-US" sz="2000" b="0" kern="1200" dirty="0">
                        <a:solidFill>
                          <a:schemeClr val="tx1">
                            <a:lumMod val="75000"/>
                            <a:lumOff val="25000"/>
                          </a:schemeClr>
                        </a:solidFill>
                        <a:latin typeface="思源黑体 Normal" panose="020B0400000000000000" pitchFamily="34" charset="-122"/>
                        <a:ea typeface="思源黑体 Normal" panose="020B0400000000000000" pitchFamily="34" charset="-122"/>
                        <a:cs typeface="+mn-cs"/>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marL="0" indent="127000" algn="ctr" defTabSz="914400" rtl="0" eaLnBrk="1" latinLnBrk="0" hangingPunct="1">
                        <a:lnSpc>
                          <a:spcPct val="125000"/>
                        </a:lnSpc>
                        <a:spcAft>
                          <a:spcPts val="0"/>
                        </a:spcAft>
                      </a:pPr>
                      <a:r>
                        <a:rPr lang="zh-CN" altLang="en-US" sz="2000" kern="1200" dirty="0">
                          <a:latin typeface="思源黑体 Normal" panose="020B0400000000000000" pitchFamily="34" charset="-122"/>
                          <a:ea typeface="思源黑体 Normal" panose="020B0400000000000000" pitchFamily="34" charset="-122"/>
                        </a:rPr>
                        <a:t>火车</a:t>
                      </a:r>
                      <a:endParaRPr lang="zh-CN" altLang="en-US" sz="2000" b="0" kern="1200" dirty="0">
                        <a:solidFill>
                          <a:schemeClr val="tx1">
                            <a:lumMod val="75000"/>
                            <a:lumOff val="25000"/>
                          </a:schemeClr>
                        </a:solidFill>
                        <a:latin typeface="思源黑体 Normal" panose="020B0400000000000000" pitchFamily="34" charset="-122"/>
                        <a:ea typeface="思源黑体 Normal" panose="020B0400000000000000" pitchFamily="34" charset="-122"/>
                        <a:cs typeface="+mn-cs"/>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074153992"/>
                  </a:ext>
                </a:extLst>
              </a:tr>
              <a:tr h="682162">
                <a:tc>
                  <a:txBody>
                    <a:bodyPr/>
                    <a:lstStyle/>
                    <a:p>
                      <a:pPr marL="0" indent="127000" algn="ctr" defTabSz="914400" rtl="0" eaLnBrk="1" latinLnBrk="0" hangingPunct="1">
                        <a:lnSpc>
                          <a:spcPct val="125000"/>
                        </a:lnSpc>
                        <a:spcAft>
                          <a:spcPts val="0"/>
                        </a:spcAft>
                      </a:pPr>
                      <a:r>
                        <a:rPr lang="zh-CN" altLang="en-US" sz="2000" kern="1200" dirty="0">
                          <a:latin typeface="思源黑体 Normal" panose="020B0400000000000000" pitchFamily="34" charset="-122"/>
                          <a:ea typeface="思源黑体 Normal" panose="020B0400000000000000" pitchFamily="34" charset="-122"/>
                        </a:rPr>
                        <a:t>杂货铺</a:t>
                      </a:r>
                      <a:endParaRPr lang="zh-CN" altLang="en-US" sz="2000" b="0" kern="1200" dirty="0">
                        <a:solidFill>
                          <a:schemeClr val="tx1">
                            <a:lumMod val="75000"/>
                            <a:lumOff val="25000"/>
                          </a:schemeClr>
                        </a:solidFill>
                        <a:latin typeface="思源黑体 Normal" panose="020B0400000000000000" pitchFamily="34" charset="-122"/>
                        <a:ea typeface="思源黑体 Normal" panose="020B0400000000000000" pitchFamily="34" charset="-122"/>
                        <a:cs typeface="+mn-cs"/>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marL="0" indent="127000" algn="ctr" defTabSz="914400" rtl="0" eaLnBrk="1" latinLnBrk="0" hangingPunct="1">
                        <a:lnSpc>
                          <a:spcPct val="125000"/>
                        </a:lnSpc>
                        <a:spcAft>
                          <a:spcPts val="0"/>
                        </a:spcAft>
                      </a:pPr>
                      <a:r>
                        <a:rPr lang="zh-CN" altLang="en-US" sz="2000" kern="1200" dirty="0">
                          <a:latin typeface="思源黑体 Normal" panose="020B0400000000000000" pitchFamily="34" charset="-122"/>
                          <a:ea typeface="思源黑体 Normal" panose="020B0400000000000000" pitchFamily="34" charset="-122"/>
                        </a:rPr>
                        <a:t>电车</a:t>
                      </a:r>
                      <a:endParaRPr lang="zh-CN" altLang="en-US" sz="2000" b="0" kern="1200" dirty="0">
                        <a:solidFill>
                          <a:schemeClr val="tx1">
                            <a:lumMod val="75000"/>
                            <a:lumOff val="25000"/>
                          </a:schemeClr>
                        </a:solidFill>
                        <a:latin typeface="思源黑体 Normal" panose="020B0400000000000000" pitchFamily="34" charset="-122"/>
                        <a:ea typeface="思源黑体 Normal" panose="020B0400000000000000" pitchFamily="34" charset="-122"/>
                        <a:cs typeface="+mn-cs"/>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792154492"/>
                  </a:ext>
                </a:extLst>
              </a:tr>
              <a:tr h="682162">
                <a:tc>
                  <a:txBody>
                    <a:bodyPr/>
                    <a:lstStyle/>
                    <a:p>
                      <a:pPr marL="0" indent="127000" algn="ctr" defTabSz="914400" rtl="0" eaLnBrk="1" latinLnBrk="0" hangingPunct="1">
                        <a:lnSpc>
                          <a:spcPct val="125000"/>
                        </a:lnSpc>
                        <a:spcAft>
                          <a:spcPts val="0"/>
                        </a:spcAft>
                      </a:pPr>
                      <a:r>
                        <a:rPr lang="zh-CN" altLang="en-US" sz="2000" kern="1200" dirty="0">
                          <a:latin typeface="思源黑体 Normal" panose="020B0400000000000000" pitchFamily="34" charset="-122"/>
                          <a:ea typeface="思源黑体 Normal" panose="020B0400000000000000" pitchFamily="34" charset="-122"/>
                        </a:rPr>
                        <a:t>家</a:t>
                      </a:r>
                      <a:endParaRPr lang="zh-CN" altLang="en-US" sz="2000" b="0" kern="1200" dirty="0">
                        <a:solidFill>
                          <a:schemeClr val="tx1">
                            <a:lumMod val="75000"/>
                            <a:lumOff val="25000"/>
                          </a:schemeClr>
                        </a:solidFill>
                        <a:latin typeface="思源黑体 Normal" panose="020B0400000000000000" pitchFamily="34" charset="-122"/>
                        <a:ea typeface="思源黑体 Normal" panose="020B0400000000000000" pitchFamily="34" charset="-122"/>
                        <a:cs typeface="+mn-cs"/>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tc>
                  <a:txBody>
                    <a:bodyPr/>
                    <a:lstStyle/>
                    <a:p>
                      <a:pPr marL="0" indent="127000" algn="ctr" defTabSz="914400" rtl="0" eaLnBrk="1" latinLnBrk="0" hangingPunct="1">
                        <a:lnSpc>
                          <a:spcPct val="125000"/>
                        </a:lnSpc>
                        <a:spcAft>
                          <a:spcPts val="0"/>
                        </a:spcAft>
                      </a:pPr>
                      <a:endParaRPr lang="zh-CN" altLang="en-US" sz="2000" b="0" kern="1200" dirty="0">
                        <a:solidFill>
                          <a:schemeClr val="tx1">
                            <a:lumMod val="75000"/>
                            <a:lumOff val="25000"/>
                          </a:schemeClr>
                        </a:solidFill>
                        <a:latin typeface="思源黑体 Normal" panose="020B0400000000000000" pitchFamily="34" charset="-122"/>
                        <a:ea typeface="思源黑体 Normal" panose="020B0400000000000000" pitchFamily="34" charset="-122"/>
                        <a:cs typeface="+mn-cs"/>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51260452"/>
                  </a:ext>
                </a:extLst>
              </a:tr>
            </a:tbl>
          </a:graphicData>
        </a:graphic>
      </p:graphicFrame>
    </p:spTree>
    <p:extLst>
      <p:ext uri="{BB962C8B-B14F-4D97-AF65-F5344CB8AC3E}">
        <p14:creationId xmlns:p14="http://schemas.microsoft.com/office/powerpoint/2010/main" val="16347272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EAFC118-995E-4E10-8145-5D50DC8B35E1}"/>
              </a:ext>
            </a:extLst>
          </p:cNvPr>
          <p:cNvSpPr>
            <a:spLocks noGrp="1"/>
          </p:cNvSpPr>
          <p:nvPr>
            <p:ph type="title"/>
          </p:nvPr>
        </p:nvSpPr>
        <p:spPr>
          <a:xfrm>
            <a:off x="4596942" y="2766218"/>
            <a:ext cx="3073857" cy="1325563"/>
          </a:xfrm>
        </p:spPr>
        <p:txBody>
          <a:bodyPr>
            <a:normAutofit/>
          </a:bodyPr>
          <a:lstStyle/>
          <a:p>
            <a:pPr>
              <a:lnSpc>
                <a:spcPct val="150000"/>
              </a:lnSpc>
            </a:pPr>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3. </a:t>
            </a: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基线系统</a:t>
            </a:r>
            <a:endPar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p:spTree>
    <p:extLst>
      <p:ext uri="{BB962C8B-B14F-4D97-AF65-F5344CB8AC3E}">
        <p14:creationId xmlns:p14="http://schemas.microsoft.com/office/powerpoint/2010/main" val="4010476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072FC2-F082-4213-A176-81444FEC166E}"/>
              </a:ext>
            </a:extLst>
          </p:cNvPr>
          <p:cNvSpPr>
            <a:spLocks noGrp="1"/>
          </p:cNvSpPr>
          <p:nvPr>
            <p:ph type="title"/>
          </p:nvPr>
        </p:nvSpPr>
        <p:spPr/>
        <p:txBody>
          <a:bodyPr/>
          <a:lstStyle/>
          <a:p>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重要特征：</a:t>
            </a:r>
            <a:r>
              <a:rPr lang="zh-CN" altLang="en-US" dirty="0">
                <a:solidFill>
                  <a:schemeClr val="tx1">
                    <a:lumMod val="65000"/>
                    <a:lumOff val="35000"/>
                  </a:schemeClr>
                </a:solidFill>
                <a:latin typeface="思源黑体 Normal" panose="020B0400000000000000" pitchFamily="34" charset="-122"/>
                <a:ea typeface="思源黑体 Normal" panose="020B0400000000000000" pitchFamily="34" charset="-122"/>
              </a:rPr>
              <a:t>梅尔频率倒谱系数（</a:t>
            </a:r>
            <a:r>
              <a:rPr lang="en-US" altLang="zh-CN" dirty="0">
                <a:solidFill>
                  <a:schemeClr val="tx1">
                    <a:lumMod val="65000"/>
                    <a:lumOff val="35000"/>
                  </a:schemeClr>
                </a:solidFill>
                <a:latin typeface="思源黑体 Normal" panose="020B0400000000000000" pitchFamily="34" charset="-122"/>
                <a:ea typeface="思源黑体 Normal" panose="020B0400000000000000" pitchFamily="34" charset="-122"/>
              </a:rPr>
              <a:t>MFCC</a:t>
            </a:r>
            <a:r>
              <a:rPr lang="zh-CN" altLang="en-US" dirty="0">
                <a:solidFill>
                  <a:schemeClr val="tx1">
                    <a:lumMod val="65000"/>
                    <a:lumOff val="35000"/>
                  </a:schemeClr>
                </a:solidFill>
                <a:latin typeface="思源黑体 Normal" panose="020B0400000000000000" pitchFamily="34" charset="-122"/>
                <a:ea typeface="思源黑体 Normal" panose="020B0400000000000000" pitchFamily="34" charset="-122"/>
              </a:rPr>
              <a:t>）</a:t>
            </a:r>
          </a:p>
        </p:txBody>
      </p:sp>
      <p:sp>
        <p:nvSpPr>
          <p:cNvPr id="3" name="内容占位符 2">
            <a:extLst>
              <a:ext uri="{FF2B5EF4-FFF2-40B4-BE49-F238E27FC236}">
                <a16:creationId xmlns:a16="http://schemas.microsoft.com/office/drawing/2014/main" id="{8A7095C5-B28E-4806-BB2A-F875BCAF7895}"/>
              </a:ext>
            </a:extLst>
          </p:cNvPr>
          <p:cNvSpPr>
            <a:spLocks noGrp="1"/>
          </p:cNvSpPr>
          <p:nvPr>
            <p:ph idx="1"/>
          </p:nvPr>
        </p:nvSpPr>
        <p:spPr/>
        <p:txBody>
          <a:bodyPr/>
          <a:lstStyle/>
          <a:p>
            <a:pPr marL="0" indent="0">
              <a:buNone/>
            </a:pPr>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Mel</a:t>
            </a: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频率描述了人耳频率的非线性特性</a:t>
            </a:r>
            <a:endPar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pPr marL="0" indent="0">
              <a:buNone/>
            </a:pPr>
            <a:endParaRPr lang="en-US" altLang="zh-CN" dirty="0">
              <a:solidFill>
                <a:schemeClr val="tx1">
                  <a:lumMod val="75000"/>
                  <a:lumOff val="25000"/>
                </a:schemeClr>
              </a:solidFill>
            </a:endParaRPr>
          </a:p>
        </p:txBody>
      </p:sp>
      <p:sp>
        <p:nvSpPr>
          <p:cNvPr id="10" name="文本框 9">
            <a:extLst>
              <a:ext uri="{FF2B5EF4-FFF2-40B4-BE49-F238E27FC236}">
                <a16:creationId xmlns:a16="http://schemas.microsoft.com/office/drawing/2014/main" id="{CDDB21A9-A86D-46E7-B107-D63DD2D6A1FF}"/>
              </a:ext>
            </a:extLst>
          </p:cNvPr>
          <p:cNvSpPr txBox="1"/>
          <p:nvPr/>
        </p:nvSpPr>
        <p:spPr>
          <a:xfrm>
            <a:off x="1704186" y="5465571"/>
            <a:ext cx="3169457" cy="400110"/>
          </a:xfrm>
          <a:prstGeom prst="rect">
            <a:avLst/>
          </a:prstGeom>
          <a:noFill/>
        </p:spPr>
        <p:txBody>
          <a:bodyPr wrap="none" rtlCol="0">
            <a:spAutoFit/>
          </a:bodyPr>
          <a:lstStyle/>
          <a:p>
            <a:r>
              <a:rPr lang="en-US" altLang="zh-CN" sz="2000" dirty="0">
                <a:solidFill>
                  <a:schemeClr val="tx1">
                    <a:lumMod val="75000"/>
                    <a:lumOff val="25000"/>
                  </a:schemeClr>
                </a:solidFill>
                <a:latin typeface="思源黑体 Normal" panose="020B0400000000000000" pitchFamily="34" charset="-122"/>
                <a:ea typeface="思源黑体 Normal" panose="020B0400000000000000" pitchFamily="34" charset="-122"/>
              </a:rPr>
              <a:t>Mel</a:t>
            </a:r>
            <a:r>
              <a:rPr lang="zh-CN" altLang="en-US" sz="2000" dirty="0">
                <a:solidFill>
                  <a:schemeClr val="tx1">
                    <a:lumMod val="75000"/>
                    <a:lumOff val="25000"/>
                  </a:schemeClr>
                </a:solidFill>
                <a:latin typeface="思源黑体 Normal" panose="020B0400000000000000" pitchFamily="34" charset="-122"/>
                <a:ea typeface="思源黑体 Normal" panose="020B0400000000000000" pitchFamily="34" charset="-122"/>
              </a:rPr>
              <a:t>频率与线性频率的关系</a:t>
            </a: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F759329-B35D-FB46-A096-7A61D203E677}"/>
                  </a:ext>
                </a:extLst>
              </p:cNvPr>
              <p:cNvSpPr/>
              <p:nvPr/>
            </p:nvSpPr>
            <p:spPr>
              <a:xfrm>
                <a:off x="6096000" y="3429000"/>
                <a:ext cx="4626779" cy="8023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smtClean="0">
                          <a:solidFill>
                            <a:schemeClr val="tx1">
                              <a:lumMod val="75000"/>
                              <a:lumOff val="25000"/>
                            </a:schemeClr>
                          </a:solidFill>
                          <a:latin typeface="Cambria Math" panose="02040503050406030204" pitchFamily="18" charset="0"/>
                        </a:rPr>
                        <m:t>𝐹</m:t>
                      </m:r>
                      <m:d>
                        <m:dPr>
                          <m:ctrlPr>
                            <a:rPr lang="zh-CN" altLang="en-US" sz="2400" i="1">
                              <a:solidFill>
                                <a:schemeClr val="tx1">
                                  <a:lumMod val="75000"/>
                                  <a:lumOff val="25000"/>
                                </a:schemeClr>
                              </a:solidFill>
                              <a:latin typeface="Cambria Math" panose="02040503050406030204" pitchFamily="18" charset="0"/>
                            </a:rPr>
                          </m:ctrlPr>
                        </m:dPr>
                        <m:e>
                          <m:r>
                            <a:rPr lang="zh-CN" altLang="en-US" sz="2400" i="1">
                              <a:solidFill>
                                <a:schemeClr val="tx1">
                                  <a:lumMod val="75000"/>
                                  <a:lumOff val="25000"/>
                                </a:schemeClr>
                              </a:solidFill>
                              <a:latin typeface="Cambria Math" panose="02040503050406030204" pitchFamily="18" charset="0"/>
                            </a:rPr>
                            <m:t>𝑀𝑒𝑙</m:t>
                          </m:r>
                        </m:e>
                      </m:d>
                      <m:r>
                        <a:rPr lang="zh-CN" altLang="en-US" sz="2400" i="0">
                          <a:solidFill>
                            <a:schemeClr val="tx1">
                              <a:lumMod val="75000"/>
                              <a:lumOff val="25000"/>
                            </a:schemeClr>
                          </a:solidFill>
                          <a:latin typeface="Cambria Math" panose="02040503050406030204" pitchFamily="18" charset="0"/>
                        </a:rPr>
                        <m:t>=2595∙</m:t>
                      </m:r>
                      <m:func>
                        <m:funcPr>
                          <m:ctrlPr>
                            <a:rPr lang="zh-CN" altLang="en-US" sz="2400" i="1">
                              <a:solidFill>
                                <a:schemeClr val="tx1">
                                  <a:lumMod val="75000"/>
                                  <a:lumOff val="25000"/>
                                </a:schemeClr>
                              </a:solidFill>
                              <a:latin typeface="Cambria Math" panose="02040503050406030204" pitchFamily="18" charset="0"/>
                            </a:rPr>
                          </m:ctrlPr>
                        </m:funcPr>
                        <m:fName>
                          <m:sSub>
                            <m:sSubPr>
                              <m:ctrlPr>
                                <a:rPr lang="zh-CN" altLang="en-US" sz="2400" i="1">
                                  <a:solidFill>
                                    <a:schemeClr val="tx1">
                                      <a:lumMod val="75000"/>
                                      <a:lumOff val="25000"/>
                                    </a:schemeClr>
                                  </a:solidFill>
                                  <a:latin typeface="Cambria Math" panose="02040503050406030204" pitchFamily="18" charset="0"/>
                                </a:rPr>
                              </m:ctrlPr>
                            </m:sSubPr>
                            <m:e>
                              <m:r>
                                <m:rPr>
                                  <m:sty m:val="p"/>
                                </m:rPr>
                                <a:rPr lang="zh-CN" altLang="en-US" sz="2400" i="0">
                                  <a:solidFill>
                                    <a:schemeClr val="tx1">
                                      <a:lumMod val="75000"/>
                                      <a:lumOff val="25000"/>
                                    </a:schemeClr>
                                  </a:solidFill>
                                  <a:latin typeface="Cambria Math" panose="02040503050406030204" pitchFamily="18" charset="0"/>
                                </a:rPr>
                                <m:t>log</m:t>
                              </m:r>
                            </m:e>
                            <m:sub>
                              <m:r>
                                <a:rPr lang="zh-CN" altLang="en-US" sz="2400" i="0">
                                  <a:solidFill>
                                    <a:schemeClr val="tx1">
                                      <a:lumMod val="75000"/>
                                      <a:lumOff val="25000"/>
                                    </a:schemeClr>
                                  </a:solidFill>
                                  <a:latin typeface="Cambria Math" panose="02040503050406030204" pitchFamily="18" charset="0"/>
                                </a:rPr>
                                <m:t>10</m:t>
                              </m:r>
                            </m:sub>
                          </m:sSub>
                        </m:fName>
                        <m:e>
                          <m:d>
                            <m:dPr>
                              <m:ctrlPr>
                                <a:rPr lang="zh-CN" altLang="en-US" sz="2400" i="1">
                                  <a:solidFill>
                                    <a:schemeClr val="tx1">
                                      <a:lumMod val="75000"/>
                                      <a:lumOff val="25000"/>
                                    </a:schemeClr>
                                  </a:solidFill>
                                  <a:latin typeface="Cambria Math" panose="02040503050406030204" pitchFamily="18" charset="0"/>
                                </a:rPr>
                              </m:ctrlPr>
                            </m:dPr>
                            <m:e>
                              <m:r>
                                <a:rPr lang="zh-CN" altLang="en-US" sz="2400" i="0">
                                  <a:solidFill>
                                    <a:schemeClr val="tx1">
                                      <a:lumMod val="75000"/>
                                      <a:lumOff val="25000"/>
                                    </a:schemeClr>
                                  </a:solidFill>
                                  <a:latin typeface="Cambria Math" panose="02040503050406030204" pitchFamily="18" charset="0"/>
                                </a:rPr>
                                <m:t>1+</m:t>
                              </m:r>
                              <m:f>
                                <m:fPr>
                                  <m:ctrlPr>
                                    <a:rPr lang="zh-CN" altLang="en-US" sz="2400" i="1">
                                      <a:solidFill>
                                        <a:schemeClr val="tx1">
                                          <a:lumMod val="75000"/>
                                          <a:lumOff val="25000"/>
                                        </a:schemeClr>
                                      </a:solidFill>
                                      <a:latin typeface="Cambria Math" panose="02040503050406030204" pitchFamily="18" charset="0"/>
                                    </a:rPr>
                                  </m:ctrlPr>
                                </m:fPr>
                                <m:num>
                                  <m:r>
                                    <a:rPr lang="zh-CN" altLang="en-US" sz="2400" i="1">
                                      <a:solidFill>
                                        <a:schemeClr val="tx1">
                                          <a:lumMod val="75000"/>
                                          <a:lumOff val="25000"/>
                                        </a:schemeClr>
                                      </a:solidFill>
                                      <a:latin typeface="Cambria Math" panose="02040503050406030204" pitchFamily="18" charset="0"/>
                                    </a:rPr>
                                    <m:t>𝑓</m:t>
                                  </m:r>
                                </m:num>
                                <m:den>
                                  <m:r>
                                    <a:rPr lang="zh-CN" altLang="en-US" sz="2400" i="0">
                                      <a:solidFill>
                                        <a:schemeClr val="tx1">
                                          <a:lumMod val="75000"/>
                                          <a:lumOff val="25000"/>
                                        </a:schemeClr>
                                      </a:solidFill>
                                      <a:latin typeface="Cambria Math" panose="02040503050406030204" pitchFamily="18" charset="0"/>
                                    </a:rPr>
                                    <m:t>700</m:t>
                                  </m:r>
                                </m:den>
                              </m:f>
                            </m:e>
                          </m:d>
                        </m:e>
                      </m:func>
                    </m:oMath>
                  </m:oMathPara>
                </a14:m>
                <a:endParaRPr lang="zh-CN" altLang="en-US" sz="2400" dirty="0"/>
              </a:p>
            </p:txBody>
          </p:sp>
        </mc:Choice>
        <mc:Fallback xmlns="">
          <p:sp>
            <p:nvSpPr>
              <p:cNvPr id="4" name="矩形 3">
                <a:extLst>
                  <a:ext uri="{FF2B5EF4-FFF2-40B4-BE49-F238E27FC236}">
                    <a16:creationId xmlns:a16="http://schemas.microsoft.com/office/drawing/2014/main" id="{2F759329-B35D-FB46-A096-7A61D203E677}"/>
                  </a:ext>
                </a:extLst>
              </p:cNvPr>
              <p:cNvSpPr>
                <a:spLocks noRot="1" noChangeAspect="1" noMove="1" noResize="1" noEditPoints="1" noAdjustHandles="1" noChangeArrowheads="1" noChangeShapeType="1" noTextEdit="1"/>
              </p:cNvSpPr>
              <p:nvPr/>
            </p:nvSpPr>
            <p:spPr>
              <a:xfrm>
                <a:off x="6096000" y="3429000"/>
                <a:ext cx="4626779" cy="802336"/>
              </a:xfrm>
              <a:prstGeom prst="rect">
                <a:avLst/>
              </a:prstGeom>
              <a:blipFill>
                <a:blip r:embed="rId3"/>
                <a:stretch>
                  <a:fillRect b="-4688"/>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BB67EBC1-027C-9745-B9E1-43C821FD4FEF}"/>
              </a:ext>
            </a:extLst>
          </p:cNvPr>
          <p:cNvPicPr>
            <a:picLocks noChangeAspect="1"/>
          </p:cNvPicPr>
          <p:nvPr/>
        </p:nvPicPr>
        <p:blipFill rotWithShape="1">
          <a:blip r:embed="rId4">
            <a:extLst>
              <a:ext uri="{28A0092B-C50C-407E-A947-70E740481C1C}">
                <a14:useLocalDpi xmlns:a14="http://schemas.microsoft.com/office/drawing/2010/main" val="0"/>
              </a:ext>
            </a:extLst>
          </a:blip>
          <a:srcRect l="4047" t="20689" r="4881" b="22182"/>
          <a:stretch/>
        </p:blipFill>
        <p:spPr>
          <a:xfrm>
            <a:off x="838200" y="2848299"/>
            <a:ext cx="4901431" cy="2305990"/>
          </a:xfrm>
          <a:prstGeom prst="rect">
            <a:avLst/>
          </a:prstGeom>
          <a:effectLst>
            <a:outerShdw blurRad="127000" dist="38100" dir="2700000" algn="tl" rotWithShape="0">
              <a:prstClr val="black">
                <a:alpha val="39000"/>
              </a:prstClr>
            </a:outerShdw>
          </a:effectLst>
        </p:spPr>
      </p:pic>
    </p:spTree>
    <p:extLst>
      <p:ext uri="{BB962C8B-B14F-4D97-AF65-F5344CB8AC3E}">
        <p14:creationId xmlns:p14="http://schemas.microsoft.com/office/powerpoint/2010/main" val="2652465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69807-34D4-314E-8C54-033F67F815F2}"/>
              </a:ext>
            </a:extLst>
          </p:cNvPr>
          <p:cNvSpPr>
            <a:spLocks noGrp="1"/>
          </p:cNvSpPr>
          <p:nvPr>
            <p:ph type="title"/>
          </p:nvPr>
        </p:nvSpPr>
        <p:spPr/>
        <p:txBody>
          <a:bodyPr/>
          <a:lstStyle/>
          <a:p>
            <a:r>
              <a:rPr lang="en-US" altLang="zh-CN" dirty="0">
                <a:latin typeface="思源黑体 Normal" panose="020B0400000000000000" pitchFamily="34" charset="-122"/>
                <a:ea typeface="思源黑体 Normal" panose="020B0400000000000000" pitchFamily="34" charset="-122"/>
              </a:rPr>
              <a:t>MFCC</a:t>
            </a:r>
            <a:r>
              <a:rPr lang="zh-CN" altLang="zh-CN" dirty="0">
                <a:latin typeface="思源黑体 Normal" panose="020B0400000000000000" pitchFamily="34" charset="-122"/>
                <a:ea typeface="思源黑体 Normal" panose="020B0400000000000000" pitchFamily="34" charset="-122"/>
              </a:rPr>
              <a:t>特征提取步骤</a:t>
            </a:r>
            <a:endParaRPr kumimoji="1" lang="zh-CN" altLang="en-US" dirty="0">
              <a:latin typeface="思源黑体 Normal" panose="020B0400000000000000" pitchFamily="34" charset="-122"/>
              <a:ea typeface="思源黑体 Normal" panose="020B0400000000000000" pitchFamily="34" charset="-122"/>
            </a:endParaRPr>
          </a:p>
        </p:txBody>
      </p:sp>
      <p:pic>
        <p:nvPicPr>
          <p:cNvPr id="4" name="图片 3">
            <a:extLst>
              <a:ext uri="{FF2B5EF4-FFF2-40B4-BE49-F238E27FC236}">
                <a16:creationId xmlns:a16="http://schemas.microsoft.com/office/drawing/2014/main" id="{745C2F0D-BB81-8541-B498-58D425BA7C5E}"/>
              </a:ext>
            </a:extLst>
          </p:cNvPr>
          <p:cNvPicPr/>
          <p:nvPr/>
        </p:nvPicPr>
        <p:blipFill rotWithShape="1">
          <a:blip r:embed="rId3">
            <a:extLst>
              <a:ext uri="{28A0092B-C50C-407E-A947-70E740481C1C}">
                <a14:useLocalDpi xmlns:a14="http://schemas.microsoft.com/office/drawing/2010/main"/>
              </a:ext>
            </a:extLst>
          </a:blip>
          <a:srcRect/>
          <a:stretch/>
        </p:blipFill>
        <p:spPr bwMode="auto">
          <a:xfrm>
            <a:off x="2560410" y="2117408"/>
            <a:ext cx="7071179" cy="3601545"/>
          </a:xfrm>
          <a:prstGeom prst="rect">
            <a:avLst/>
          </a:prstGeom>
          <a:solidFill>
            <a:schemeClr val="bg1"/>
          </a:solidFill>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767027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E10C2C-1BC9-B448-92DA-C0DFAB9FFB3E}"/>
              </a:ext>
            </a:extLst>
          </p:cNvPr>
          <p:cNvSpPr>
            <a:spLocks noGrp="1"/>
          </p:cNvSpPr>
          <p:nvPr>
            <p:ph type="title"/>
          </p:nvPr>
        </p:nvSpPr>
        <p:spPr/>
        <p:txBody>
          <a:bodyPr/>
          <a:lstStyle/>
          <a:p>
            <a:r>
              <a:rPr kumimoji="1"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基线系统的分类器：</a:t>
            </a:r>
            <a:r>
              <a:rPr kumimoji="1"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GMM</a:t>
            </a:r>
            <a:endParaRPr kumimoji="1"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p:sp>
        <p:nvSpPr>
          <p:cNvPr id="13" name="内容占位符 12">
            <a:extLst>
              <a:ext uri="{FF2B5EF4-FFF2-40B4-BE49-F238E27FC236}">
                <a16:creationId xmlns:a16="http://schemas.microsoft.com/office/drawing/2014/main" id="{0D203976-B9B3-9240-8EC5-C1103D03D1C1}"/>
              </a:ext>
            </a:extLst>
          </p:cNvPr>
          <p:cNvSpPr>
            <a:spLocks noGrp="1"/>
          </p:cNvSpPr>
          <p:nvPr>
            <p:ph idx="1"/>
          </p:nvPr>
        </p:nvSpPr>
        <p:spPr/>
        <p:txBody>
          <a:bodyPr/>
          <a:lstStyle/>
          <a:p>
            <a:pPr marL="0" indent="0">
              <a:lnSpc>
                <a:spcPct val="200000"/>
              </a:lnSpc>
              <a:buNone/>
            </a:pPr>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GMM</a:t>
            </a:r>
            <a:r>
              <a:rPr lang="zh-CN"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进行音频场景分类的核心思想</a:t>
            </a: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a:t>
            </a:r>
            <a:endPar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pPr marL="0" indent="0">
              <a:lnSpc>
                <a:spcPct val="200000"/>
              </a:lnSpc>
              <a:buNone/>
            </a:pPr>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1.</a:t>
            </a: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 音频</a:t>
            </a:r>
            <a:r>
              <a:rPr lang="zh-CN"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类与类之间的音频特征</a:t>
            </a:r>
            <a:r>
              <a:rPr lang="zh-CN" altLang="zh-CN" dirty="0">
                <a:solidFill>
                  <a:schemeClr val="accent1"/>
                </a:solidFill>
                <a:latin typeface="思源黑体 Normal" panose="020B0400000000000000" pitchFamily="34" charset="-122"/>
                <a:ea typeface="思源黑体 Normal" panose="020B0400000000000000" pitchFamily="34" charset="-122"/>
              </a:rPr>
              <a:t>相互独立</a:t>
            </a:r>
            <a:endParaRPr lang="en-US" altLang="zh-CN" dirty="0">
              <a:solidFill>
                <a:schemeClr val="accent1"/>
              </a:solidFill>
              <a:latin typeface="思源黑体 Normal" panose="020B0400000000000000" pitchFamily="34" charset="-122"/>
              <a:ea typeface="思源黑体 Normal" panose="020B0400000000000000" pitchFamily="34" charset="-122"/>
            </a:endParaRPr>
          </a:p>
          <a:p>
            <a:pPr marL="0" indent="0">
              <a:lnSpc>
                <a:spcPct val="200000"/>
              </a:lnSpc>
              <a:buNone/>
            </a:pPr>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2.</a:t>
            </a: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 </a:t>
            </a:r>
            <a:r>
              <a:rPr lang="zh-CN"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音频特征均</a:t>
            </a:r>
            <a:r>
              <a:rPr lang="zh-CN" altLang="zh-CN" dirty="0">
                <a:solidFill>
                  <a:schemeClr val="accent1"/>
                </a:solidFill>
                <a:latin typeface="思源黑体 Normal" panose="020B0400000000000000" pitchFamily="34" charset="-122"/>
                <a:ea typeface="思源黑体 Normal" panose="020B0400000000000000" pitchFamily="34" charset="-122"/>
              </a:rPr>
              <a:t>服从相同的正态分布</a:t>
            </a:r>
            <a:r>
              <a:rPr lang="zh-CN"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a:t>
            </a:r>
            <a:endPar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pPr marL="0" indent="0">
              <a:lnSpc>
                <a:spcPct val="200000"/>
              </a:lnSpc>
              <a:buNone/>
            </a:pPr>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3.</a:t>
            </a: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 </a:t>
            </a:r>
            <a:r>
              <a:rPr lang="zh-CN"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可将多个类的正态分布按照</a:t>
            </a:r>
            <a:r>
              <a:rPr lang="zh-CN" altLang="zh-CN" dirty="0">
                <a:solidFill>
                  <a:schemeClr val="accent1"/>
                </a:solidFill>
                <a:latin typeface="思源黑体 Normal" panose="020B0400000000000000" pitchFamily="34" charset="-122"/>
                <a:ea typeface="思源黑体 Normal" panose="020B0400000000000000" pitchFamily="34" charset="-122"/>
              </a:rPr>
              <a:t>一定权重进行组合</a:t>
            </a: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，代表整体分布</a:t>
            </a:r>
            <a:endParaRPr lang="zh-CN" altLang="zh-CN"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pPr marL="0" indent="0">
              <a:buNone/>
            </a:pPr>
            <a:endPar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p:spTree>
    <p:extLst>
      <p:ext uri="{BB962C8B-B14F-4D97-AF65-F5344CB8AC3E}">
        <p14:creationId xmlns:p14="http://schemas.microsoft.com/office/powerpoint/2010/main" val="1137203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animEffect transition="in" filter="fade">
                                      <p:cBhvr>
                                        <p:cTn id="7" dur="500"/>
                                        <p:tgtEl>
                                          <p:spTgt spid="1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3" end="3"/>
                                            </p:txEl>
                                          </p:spTgt>
                                        </p:tgtEl>
                                        <p:attrNameLst>
                                          <p:attrName>style.visibility</p:attrName>
                                        </p:attrNameLst>
                                      </p:cBhvr>
                                      <p:to>
                                        <p:strVal val="visible"/>
                                      </p:to>
                                    </p:set>
                                    <p:animEffect transition="in" filter="fade">
                                      <p:cBhvr>
                                        <p:cTn id="12"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6FA604-1C61-3544-B439-72BC8A19A5DB}"/>
              </a:ext>
            </a:extLst>
          </p:cNvPr>
          <p:cNvSpPr>
            <a:spLocks noGrp="1"/>
          </p:cNvSpPr>
          <p:nvPr>
            <p:ph type="title"/>
          </p:nvPr>
        </p:nvSpPr>
        <p:spPr/>
        <p:txBody>
          <a:bodyPr/>
          <a:lstStyle/>
          <a:p>
            <a:r>
              <a:rPr kumimoji="1" lang="zh-CN" altLang="en-US" dirty="0">
                <a:latin typeface="思源黑体 Normal" panose="020B0400000000000000" pitchFamily="34" charset="-122"/>
                <a:ea typeface="思源黑体 Normal" panose="020B0400000000000000" pitchFamily="34" charset="-122"/>
              </a:rPr>
              <a:t>数据集的处理</a:t>
            </a:r>
          </a:p>
        </p:txBody>
      </p:sp>
      <p:pic>
        <p:nvPicPr>
          <p:cNvPr id="5" name="内容占位符 4">
            <a:extLst>
              <a:ext uri="{FF2B5EF4-FFF2-40B4-BE49-F238E27FC236}">
                <a16:creationId xmlns:a16="http://schemas.microsoft.com/office/drawing/2014/main" id="{C2B7BFBB-8F8E-234F-B13A-0B9867A91F7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76647" y="1295146"/>
            <a:ext cx="7438706" cy="5197729"/>
          </a:xfrm>
        </p:spPr>
      </p:pic>
    </p:spTree>
    <p:extLst>
      <p:ext uri="{BB962C8B-B14F-4D97-AF65-F5344CB8AC3E}">
        <p14:creationId xmlns:p14="http://schemas.microsoft.com/office/powerpoint/2010/main" val="3782570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F831ED-9380-464D-99F9-90AD1930875C}"/>
              </a:ext>
            </a:extLst>
          </p:cNvPr>
          <p:cNvSpPr>
            <a:spLocks noGrp="1"/>
          </p:cNvSpPr>
          <p:nvPr>
            <p:ph type="title"/>
          </p:nvPr>
        </p:nvSpPr>
        <p:spPr/>
        <p:txBody>
          <a:bodyPr/>
          <a:lstStyle/>
          <a:p>
            <a:r>
              <a:rPr lang="zh-CN" altLang="en-US" dirty="0">
                <a:solidFill>
                  <a:schemeClr val="tx1">
                    <a:lumMod val="75000"/>
                    <a:lumOff val="25000"/>
                  </a:schemeClr>
                </a:solidFill>
                <a:latin typeface="思源黑体" panose="020B0500000000000000" pitchFamily="34" charset="-122"/>
                <a:ea typeface="思源黑体" panose="020B0500000000000000" pitchFamily="34" charset="-122"/>
              </a:rPr>
              <a:t>目录</a:t>
            </a:r>
          </a:p>
        </p:txBody>
      </p:sp>
      <p:sp>
        <p:nvSpPr>
          <p:cNvPr id="3" name="内容占位符 2">
            <a:extLst>
              <a:ext uri="{FF2B5EF4-FFF2-40B4-BE49-F238E27FC236}">
                <a16:creationId xmlns:a16="http://schemas.microsoft.com/office/drawing/2014/main" id="{BE4F9619-6A4F-4EFC-A5BA-226FBD226649}"/>
              </a:ext>
            </a:extLst>
          </p:cNvPr>
          <p:cNvSpPr>
            <a:spLocks noGrp="1"/>
          </p:cNvSpPr>
          <p:nvPr>
            <p:ph idx="1"/>
          </p:nvPr>
        </p:nvSpPr>
        <p:spPr/>
        <p:txBody>
          <a:bodyPr>
            <a:normAutofit lnSpcReduction="10000"/>
          </a:bodyPr>
          <a:lstStyle/>
          <a:p>
            <a:pPr marL="514350" indent="-514350">
              <a:lnSpc>
                <a:spcPct val="150000"/>
              </a:lnSpc>
              <a:buFont typeface="+mj-lt"/>
              <a:buAutoNum type="arabicPeriod"/>
            </a:pPr>
            <a:r>
              <a:rPr lang="zh-CN" altLang="zh-CN" dirty="0">
                <a:solidFill>
                  <a:schemeClr val="tx1">
                    <a:lumMod val="75000"/>
                    <a:lumOff val="25000"/>
                  </a:schemeClr>
                </a:solidFill>
                <a:latin typeface="思源黑体" panose="020B0500000000000000" pitchFamily="34" charset="-122"/>
                <a:ea typeface="思源黑体" panose="020B0500000000000000" pitchFamily="34" charset="-122"/>
              </a:rPr>
              <a:t>研究的目的及意义</a:t>
            </a:r>
            <a:endParaRPr lang="en-US" altLang="zh-CN" dirty="0">
              <a:solidFill>
                <a:schemeClr val="tx1">
                  <a:lumMod val="75000"/>
                  <a:lumOff val="25000"/>
                </a:schemeClr>
              </a:solidFill>
              <a:latin typeface="思源黑体" panose="020B0500000000000000" pitchFamily="34" charset="-122"/>
              <a:ea typeface="思源黑体" panose="020B0500000000000000" pitchFamily="34" charset="-122"/>
            </a:endParaRPr>
          </a:p>
          <a:p>
            <a:pPr marL="514350" indent="-514350">
              <a:lnSpc>
                <a:spcPct val="150000"/>
              </a:lnSpc>
              <a:buFont typeface="+mj-lt"/>
              <a:buAutoNum type="arabicPeriod"/>
            </a:pPr>
            <a:r>
              <a:rPr lang="zh-CN" altLang="en-US" dirty="0">
                <a:solidFill>
                  <a:schemeClr val="tx1">
                    <a:lumMod val="75000"/>
                    <a:lumOff val="25000"/>
                  </a:schemeClr>
                </a:solidFill>
                <a:latin typeface="思源黑体" panose="020B0500000000000000" pitchFamily="34" charset="-122"/>
                <a:ea typeface="思源黑体" panose="020B0500000000000000" pitchFamily="34" charset="-122"/>
              </a:rPr>
              <a:t>音频场景分类概述</a:t>
            </a:r>
            <a:endParaRPr lang="en-US" altLang="zh-CN" dirty="0">
              <a:solidFill>
                <a:schemeClr val="tx1">
                  <a:lumMod val="75000"/>
                  <a:lumOff val="25000"/>
                </a:schemeClr>
              </a:solidFill>
              <a:latin typeface="思源黑体" panose="020B0500000000000000" pitchFamily="34" charset="-122"/>
              <a:ea typeface="思源黑体" panose="020B0500000000000000" pitchFamily="34" charset="-122"/>
            </a:endParaRPr>
          </a:p>
          <a:p>
            <a:pPr marL="514350" indent="-514350">
              <a:lnSpc>
                <a:spcPct val="150000"/>
              </a:lnSpc>
              <a:buFont typeface="+mj-lt"/>
              <a:buAutoNum type="arabicPeriod"/>
            </a:pPr>
            <a:r>
              <a:rPr lang="zh-CN" altLang="en-US" dirty="0">
                <a:solidFill>
                  <a:schemeClr val="tx1">
                    <a:lumMod val="75000"/>
                    <a:lumOff val="25000"/>
                  </a:schemeClr>
                </a:solidFill>
                <a:latin typeface="思源黑体" panose="020B0500000000000000" pitchFamily="34" charset="-122"/>
                <a:ea typeface="思源黑体" panose="020B0500000000000000" pitchFamily="34" charset="-122"/>
              </a:rPr>
              <a:t>基线系统</a:t>
            </a:r>
            <a:endParaRPr lang="en-US" altLang="zh-CN" dirty="0">
              <a:solidFill>
                <a:schemeClr val="tx1">
                  <a:lumMod val="75000"/>
                  <a:lumOff val="25000"/>
                </a:schemeClr>
              </a:solidFill>
              <a:latin typeface="思源黑体" panose="020B0500000000000000" pitchFamily="34" charset="-122"/>
              <a:ea typeface="思源黑体" panose="020B0500000000000000" pitchFamily="34" charset="-122"/>
            </a:endParaRPr>
          </a:p>
          <a:p>
            <a:pPr marL="514350" indent="-514350">
              <a:lnSpc>
                <a:spcPct val="150000"/>
              </a:lnSpc>
              <a:buFont typeface="+mj-lt"/>
              <a:buAutoNum type="arabicPeriod"/>
            </a:pPr>
            <a:r>
              <a:rPr lang="zh-CN" altLang="en-US" dirty="0">
                <a:solidFill>
                  <a:schemeClr val="tx1">
                    <a:lumMod val="75000"/>
                    <a:lumOff val="25000"/>
                  </a:schemeClr>
                </a:solidFill>
                <a:latin typeface="思源黑体" panose="020B0500000000000000" pitchFamily="34" charset="-122"/>
                <a:ea typeface="思源黑体" panose="020B0500000000000000" pitchFamily="34" charset="-122"/>
              </a:rPr>
              <a:t>基于</a:t>
            </a:r>
            <a:r>
              <a:rPr lang="en-US" altLang="zh-CN" dirty="0">
                <a:solidFill>
                  <a:schemeClr val="tx1">
                    <a:lumMod val="75000"/>
                    <a:lumOff val="25000"/>
                  </a:schemeClr>
                </a:solidFill>
                <a:latin typeface="思源黑体" panose="020B0500000000000000" pitchFamily="34" charset="-122"/>
                <a:ea typeface="思源黑体" panose="020B0500000000000000" pitchFamily="34" charset="-122"/>
              </a:rPr>
              <a:t>CNN</a:t>
            </a:r>
            <a:r>
              <a:rPr lang="zh-CN" altLang="en-US" dirty="0">
                <a:solidFill>
                  <a:schemeClr val="tx1">
                    <a:lumMod val="75000"/>
                    <a:lumOff val="25000"/>
                  </a:schemeClr>
                </a:solidFill>
                <a:latin typeface="思源黑体" panose="020B0500000000000000" pitchFamily="34" charset="-122"/>
                <a:ea typeface="思源黑体" panose="020B0500000000000000" pitchFamily="34" charset="-122"/>
              </a:rPr>
              <a:t>的</a:t>
            </a:r>
            <a:r>
              <a:rPr lang="en-US" altLang="zh-CN" dirty="0">
                <a:solidFill>
                  <a:schemeClr val="tx1">
                    <a:lumMod val="75000"/>
                    <a:lumOff val="25000"/>
                  </a:schemeClr>
                </a:solidFill>
                <a:latin typeface="思源黑体" panose="020B0500000000000000" pitchFamily="34" charset="-122"/>
                <a:ea typeface="思源黑体" panose="020B0500000000000000" pitchFamily="34" charset="-122"/>
              </a:rPr>
              <a:t>ASC</a:t>
            </a:r>
            <a:r>
              <a:rPr lang="zh-CN" altLang="en-US" dirty="0">
                <a:solidFill>
                  <a:schemeClr val="tx1">
                    <a:lumMod val="75000"/>
                    <a:lumOff val="25000"/>
                  </a:schemeClr>
                </a:solidFill>
                <a:latin typeface="思源黑体" panose="020B0500000000000000" pitchFamily="34" charset="-122"/>
                <a:ea typeface="思源黑体" panose="020B0500000000000000" pitchFamily="34" charset="-122"/>
              </a:rPr>
              <a:t>系统</a:t>
            </a:r>
            <a:endParaRPr lang="en-US" altLang="zh-CN" dirty="0">
              <a:solidFill>
                <a:schemeClr val="tx1">
                  <a:lumMod val="75000"/>
                  <a:lumOff val="25000"/>
                </a:schemeClr>
              </a:solidFill>
              <a:latin typeface="思源黑体" panose="020B0500000000000000" pitchFamily="34" charset="-122"/>
              <a:ea typeface="思源黑体" panose="020B0500000000000000" pitchFamily="34" charset="-122"/>
            </a:endParaRPr>
          </a:p>
          <a:p>
            <a:pPr marL="514350" indent="-514350">
              <a:lnSpc>
                <a:spcPct val="150000"/>
              </a:lnSpc>
              <a:buFont typeface="+mj-lt"/>
              <a:buAutoNum type="arabicPeriod"/>
            </a:pPr>
            <a:r>
              <a:rPr lang="zh-CN" altLang="en-US" dirty="0">
                <a:solidFill>
                  <a:schemeClr val="tx1">
                    <a:lumMod val="75000"/>
                    <a:lumOff val="25000"/>
                  </a:schemeClr>
                </a:solidFill>
                <a:latin typeface="思源黑体" panose="020B0500000000000000" pitchFamily="34" charset="-122"/>
                <a:ea typeface="思源黑体" panose="020B0500000000000000" pitchFamily="34" charset="-122"/>
              </a:rPr>
              <a:t>改进系统</a:t>
            </a:r>
            <a:endParaRPr lang="en-US" altLang="zh-CN" dirty="0">
              <a:solidFill>
                <a:schemeClr val="tx1">
                  <a:lumMod val="75000"/>
                  <a:lumOff val="25000"/>
                </a:schemeClr>
              </a:solidFill>
              <a:latin typeface="思源黑体" panose="020B0500000000000000" pitchFamily="34" charset="-122"/>
              <a:ea typeface="思源黑体" panose="020B0500000000000000" pitchFamily="34" charset="-122"/>
            </a:endParaRPr>
          </a:p>
          <a:p>
            <a:pPr marL="514350" indent="-514350">
              <a:lnSpc>
                <a:spcPct val="150000"/>
              </a:lnSpc>
              <a:buFont typeface="+mj-lt"/>
              <a:buAutoNum type="arabicPeriod"/>
            </a:pPr>
            <a:r>
              <a:rPr lang="zh-CN" altLang="en-US" dirty="0">
                <a:solidFill>
                  <a:schemeClr val="tx1">
                    <a:lumMod val="75000"/>
                    <a:lumOff val="25000"/>
                  </a:schemeClr>
                </a:solidFill>
                <a:latin typeface="思源黑体" panose="020B0500000000000000" pitchFamily="34" charset="-122"/>
                <a:ea typeface="思源黑体" panose="020B0500000000000000" pitchFamily="34" charset="-122"/>
              </a:rPr>
              <a:t>结论与展望</a:t>
            </a:r>
          </a:p>
          <a:p>
            <a:endParaRPr lang="zh-CN" altLang="en-US" dirty="0">
              <a:solidFill>
                <a:schemeClr val="tx1">
                  <a:lumMod val="75000"/>
                  <a:lumOff val="25000"/>
                </a:schemeClr>
              </a:solidFill>
              <a:latin typeface="思源黑体" panose="020B0500000000000000" pitchFamily="34" charset="-122"/>
              <a:ea typeface="思源黑体" panose="020B0500000000000000" pitchFamily="34" charset="-122"/>
            </a:endParaRPr>
          </a:p>
        </p:txBody>
      </p:sp>
    </p:spTree>
    <p:extLst>
      <p:ext uri="{BB962C8B-B14F-4D97-AF65-F5344CB8AC3E}">
        <p14:creationId xmlns:p14="http://schemas.microsoft.com/office/powerpoint/2010/main" val="8034022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6DB3056-DF27-4EF8-9B36-B3650591F7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2855" y="438992"/>
            <a:ext cx="7376161" cy="5980016"/>
          </a:xfrm>
          <a:prstGeom prst="rect">
            <a:avLst/>
          </a:prstGeom>
        </p:spPr>
      </p:pic>
      <p:sp>
        <p:nvSpPr>
          <p:cNvPr id="5" name="文本框 4">
            <a:extLst>
              <a:ext uri="{FF2B5EF4-FFF2-40B4-BE49-F238E27FC236}">
                <a16:creationId xmlns:a16="http://schemas.microsoft.com/office/drawing/2014/main" id="{89FCB655-0C19-4CD0-8848-F46A0BBE53FC}"/>
              </a:ext>
            </a:extLst>
          </p:cNvPr>
          <p:cNvSpPr txBox="1"/>
          <p:nvPr/>
        </p:nvSpPr>
        <p:spPr>
          <a:xfrm>
            <a:off x="376084" y="3167390"/>
            <a:ext cx="3775587" cy="523220"/>
          </a:xfrm>
          <a:prstGeom prst="rect">
            <a:avLst/>
          </a:prstGeom>
          <a:noFill/>
        </p:spPr>
        <p:txBody>
          <a:bodyPr wrap="square" rtlCol="0">
            <a:spAutoFit/>
          </a:bodyPr>
          <a:lstStyle/>
          <a:p>
            <a:r>
              <a:rPr lang="zh-CN" altLang="en-US" sz="2800" dirty="0">
                <a:solidFill>
                  <a:schemeClr val="tx1">
                    <a:lumMod val="75000"/>
                    <a:lumOff val="25000"/>
                  </a:schemeClr>
                </a:solidFill>
                <a:latin typeface="思源黑体 Normal" panose="020B0400000000000000" pitchFamily="34" charset="-122"/>
                <a:ea typeface="思源黑体 Normal" panose="020B0400000000000000" pitchFamily="34" charset="-122"/>
              </a:rPr>
              <a:t>基线系统运行结果截图</a:t>
            </a:r>
          </a:p>
        </p:txBody>
      </p:sp>
    </p:spTree>
    <p:extLst>
      <p:ext uri="{BB962C8B-B14F-4D97-AF65-F5344CB8AC3E}">
        <p14:creationId xmlns:p14="http://schemas.microsoft.com/office/powerpoint/2010/main" val="3820403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0C5304D0-DB1D-4826-9FC8-74F9359AC63A}"/>
              </a:ext>
            </a:extLst>
          </p:cNvPr>
          <p:cNvGraphicFramePr>
            <a:graphicFrameLocks noGrp="1"/>
          </p:cNvGraphicFramePr>
          <p:nvPr>
            <p:extLst>
              <p:ext uri="{D42A27DB-BD31-4B8C-83A1-F6EECF244321}">
                <p14:modId xmlns:p14="http://schemas.microsoft.com/office/powerpoint/2010/main" val="4265544672"/>
              </p:ext>
            </p:extLst>
          </p:nvPr>
        </p:nvGraphicFramePr>
        <p:xfrm>
          <a:off x="5882640" y="0"/>
          <a:ext cx="6309360" cy="6858004"/>
        </p:xfrm>
        <a:graphic>
          <a:graphicData uri="http://schemas.openxmlformats.org/drawingml/2006/table">
            <a:tbl>
              <a:tblPr firstRow="1" firstCol="1" bandRow="1">
                <a:tableStyleId>{68D230F3-CF80-4859-8CE7-A43EE81993B5}</a:tableStyleId>
              </a:tblPr>
              <a:tblGrid>
                <a:gridCol w="2353286">
                  <a:extLst>
                    <a:ext uri="{9D8B030D-6E8A-4147-A177-3AD203B41FA5}">
                      <a16:colId xmlns:a16="http://schemas.microsoft.com/office/drawing/2014/main" val="2885961487"/>
                    </a:ext>
                  </a:extLst>
                </a:gridCol>
                <a:gridCol w="2117806">
                  <a:extLst>
                    <a:ext uri="{9D8B030D-6E8A-4147-A177-3AD203B41FA5}">
                      <a16:colId xmlns:a16="http://schemas.microsoft.com/office/drawing/2014/main" val="498832466"/>
                    </a:ext>
                  </a:extLst>
                </a:gridCol>
                <a:gridCol w="1838268">
                  <a:extLst>
                    <a:ext uri="{9D8B030D-6E8A-4147-A177-3AD203B41FA5}">
                      <a16:colId xmlns:a16="http://schemas.microsoft.com/office/drawing/2014/main" val="335126873"/>
                    </a:ext>
                  </a:extLst>
                </a:gridCol>
              </a:tblGrid>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场景</a:t>
                      </a:r>
                      <a:endParaRPr lang="zh-CN" sz="180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开发集</a:t>
                      </a:r>
                      <a:endParaRPr lang="zh-CN" sz="180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验证集</a:t>
                      </a:r>
                      <a:endParaRPr lang="zh-CN" sz="180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4957128"/>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沙滩</a:t>
                      </a:r>
                      <a:endParaRPr lang="zh-CN" sz="1800" b="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T w="12700" cmpd="sng">
                      <a:noFill/>
                    </a:lnT>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76.0</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T w="12700" cmpd="sng">
                      <a:noFill/>
                    </a:lnT>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30.6</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T w="12700" cmpd="sng">
                      <a:noFill/>
                    </a:lnT>
                  </a:tcPr>
                </a:tc>
                <a:extLst>
                  <a:ext uri="{0D108BD9-81ED-4DB2-BD59-A6C34878D82A}">
                    <a16:rowId xmlns:a16="http://schemas.microsoft.com/office/drawing/2014/main" val="2280221277"/>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公交</a:t>
                      </a:r>
                      <a:endParaRPr lang="zh-CN" sz="1800" b="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83.0</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41.7</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29687126"/>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咖啡</a:t>
                      </a:r>
                      <a:r>
                        <a:rPr lang="en-US" sz="1800" kern="100" dirty="0">
                          <a:effectLst/>
                          <a:latin typeface="思源黑体 Light" panose="020B0300000000000000" pitchFamily="34" charset="-122"/>
                          <a:ea typeface="思源黑体 Light" panose="020B0300000000000000" pitchFamily="34" charset="-122"/>
                        </a:rPr>
                        <a:t>/</a:t>
                      </a:r>
                      <a:r>
                        <a:rPr lang="zh-CN" sz="1800" kern="100" dirty="0">
                          <a:effectLst/>
                          <a:latin typeface="思源黑体 Light" panose="020B0300000000000000" pitchFamily="34" charset="-122"/>
                          <a:ea typeface="思源黑体 Light" panose="020B0300000000000000" pitchFamily="34" charset="-122"/>
                        </a:rPr>
                        <a:t>餐馆</a:t>
                      </a:r>
                      <a:endParaRPr lang="zh-CN" sz="1800" b="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78.5</a:t>
                      </a:r>
                      <a:endParaRPr lang="zh-CN" sz="180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61.1</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49243993"/>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汽车</a:t>
                      </a:r>
                      <a:endParaRPr lang="zh-CN" sz="1800" b="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92.0</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57.4</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59145646"/>
                  </a:ext>
                </a:extLst>
              </a:tr>
              <a:tr h="403412">
                <a:tc>
                  <a:txBody>
                    <a:bodyPr/>
                    <a:lstStyle/>
                    <a:p>
                      <a:pPr indent="127000" algn="ctr">
                        <a:lnSpc>
                          <a:spcPct val="125000"/>
                        </a:lnSpc>
                        <a:spcAft>
                          <a:spcPts val="0"/>
                        </a:spcAft>
                      </a:pPr>
                      <a:r>
                        <a:rPr lang="zh-CN" sz="1800" kern="100">
                          <a:effectLst/>
                          <a:latin typeface="思源黑体 Light" panose="020B0300000000000000" pitchFamily="34" charset="-122"/>
                          <a:ea typeface="思源黑体 Light" panose="020B0300000000000000" pitchFamily="34" charset="-122"/>
                        </a:rPr>
                        <a:t>市中心</a:t>
                      </a:r>
                      <a:endParaRPr lang="zh-CN" sz="1800" b="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86.5</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79.6</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1161053"/>
                  </a:ext>
                </a:extLst>
              </a:tr>
              <a:tr h="403412">
                <a:tc>
                  <a:txBody>
                    <a:bodyPr/>
                    <a:lstStyle/>
                    <a:p>
                      <a:pPr indent="127000" algn="ctr">
                        <a:lnSpc>
                          <a:spcPct val="125000"/>
                        </a:lnSpc>
                        <a:spcAft>
                          <a:spcPts val="0"/>
                        </a:spcAft>
                      </a:pPr>
                      <a:r>
                        <a:rPr lang="zh-CN" sz="1800" kern="100">
                          <a:effectLst/>
                          <a:latin typeface="思源黑体 Light" panose="020B0300000000000000" pitchFamily="34" charset="-122"/>
                          <a:ea typeface="思源黑体 Light" panose="020B0300000000000000" pitchFamily="34" charset="-122"/>
                        </a:rPr>
                        <a:t>森林小径</a:t>
                      </a:r>
                      <a:endParaRPr lang="zh-CN" sz="1800" b="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66.7</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81.5</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92640025"/>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杂货铺</a:t>
                      </a:r>
                      <a:endParaRPr lang="zh-CN" sz="1800" b="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74.4</a:t>
                      </a:r>
                      <a:endParaRPr lang="zh-CN" sz="180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61.1</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41745945"/>
                  </a:ext>
                </a:extLst>
              </a:tr>
              <a:tr h="403412">
                <a:tc>
                  <a:txBody>
                    <a:bodyPr/>
                    <a:lstStyle/>
                    <a:p>
                      <a:pPr indent="127000" algn="ctr">
                        <a:lnSpc>
                          <a:spcPct val="125000"/>
                        </a:lnSpc>
                        <a:spcAft>
                          <a:spcPts val="0"/>
                        </a:spcAft>
                      </a:pPr>
                      <a:r>
                        <a:rPr lang="zh-CN" sz="1800" kern="100">
                          <a:effectLst/>
                          <a:latin typeface="思源黑体 Light" panose="020B0300000000000000" pitchFamily="34" charset="-122"/>
                          <a:ea typeface="思源黑体 Light" panose="020B0300000000000000" pitchFamily="34" charset="-122"/>
                        </a:rPr>
                        <a:t>家</a:t>
                      </a:r>
                      <a:endParaRPr lang="zh-CN" sz="1800" b="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72.0</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96.3</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29624876"/>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图书馆</a:t>
                      </a:r>
                      <a:endParaRPr lang="zh-CN" sz="1800" b="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60.6</a:t>
                      </a:r>
                      <a:endParaRPr lang="zh-CN" sz="180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23.1</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04838056"/>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地铁站</a:t>
                      </a:r>
                      <a:endParaRPr lang="zh-CN" sz="1800" b="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77.2</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94.4</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04811887"/>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办公室</a:t>
                      </a:r>
                      <a:endParaRPr lang="zh-CN" sz="1800" b="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97.8</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69.4</a:t>
                      </a:r>
                      <a:endParaRPr lang="zh-CN" sz="180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33853822"/>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公园</a:t>
                      </a:r>
                      <a:endParaRPr lang="zh-CN" sz="1800" b="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48.4</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15.7</a:t>
                      </a:r>
                      <a:endParaRPr lang="zh-CN" sz="180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22063262"/>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小区</a:t>
                      </a:r>
                      <a:endParaRPr lang="zh-CN" sz="1800" b="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73.7</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80.6</a:t>
                      </a:r>
                      <a:endParaRPr lang="zh-CN" sz="180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09598797"/>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火车</a:t>
                      </a:r>
                      <a:endParaRPr lang="zh-CN" sz="1800" b="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36.2</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63.0</a:t>
                      </a:r>
                      <a:endParaRPr lang="zh-CN" sz="180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15693052"/>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电车</a:t>
                      </a:r>
                      <a:endParaRPr lang="zh-CN" sz="1800" b="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81.7</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55.6</a:t>
                      </a:r>
                      <a:endParaRPr lang="zh-CN" sz="180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10106351"/>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平均</a:t>
                      </a:r>
                      <a:endParaRPr lang="zh-CN" sz="1800" b="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73.6</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60.7</a:t>
                      </a:r>
                      <a:endParaRPr lang="zh-CN" sz="180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42899908"/>
                  </a:ext>
                </a:extLst>
              </a:tr>
            </a:tbl>
          </a:graphicData>
        </a:graphic>
      </p:graphicFrame>
      <p:sp>
        <p:nvSpPr>
          <p:cNvPr id="4" name="矩形 3">
            <a:extLst>
              <a:ext uri="{FF2B5EF4-FFF2-40B4-BE49-F238E27FC236}">
                <a16:creationId xmlns:a16="http://schemas.microsoft.com/office/drawing/2014/main" id="{31F6C0D9-C06E-499B-AFFB-00DDDA8B769D}"/>
              </a:ext>
            </a:extLst>
          </p:cNvPr>
          <p:cNvSpPr/>
          <p:nvPr/>
        </p:nvSpPr>
        <p:spPr>
          <a:xfrm>
            <a:off x="361531" y="3167390"/>
            <a:ext cx="5211683" cy="523220"/>
          </a:xfrm>
          <a:prstGeom prst="rect">
            <a:avLst/>
          </a:prstGeom>
        </p:spPr>
        <p:txBody>
          <a:bodyPr wrap="none">
            <a:spAutoFit/>
          </a:bodyPr>
          <a:lstStyle/>
          <a:p>
            <a:r>
              <a:rPr lang="zh-CN" altLang="zh-CN" sz="2800" dirty="0">
                <a:solidFill>
                  <a:schemeClr val="tx1">
                    <a:lumMod val="75000"/>
                    <a:lumOff val="25000"/>
                  </a:schemeClr>
                </a:solidFill>
                <a:latin typeface="思源黑体 Normal" panose="020B0400000000000000" pitchFamily="34" charset="-122"/>
                <a:ea typeface="思源黑体 Normal" panose="020B0400000000000000" pitchFamily="34" charset="-122"/>
              </a:rPr>
              <a:t>开发集与验证集分类准确率对比</a:t>
            </a:r>
            <a:endParaRPr lang="zh-CN" altLang="en-US" sz="28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p:spTree>
    <p:extLst>
      <p:ext uri="{BB962C8B-B14F-4D97-AF65-F5344CB8AC3E}">
        <p14:creationId xmlns:p14="http://schemas.microsoft.com/office/powerpoint/2010/main" val="3852571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74EB3EA-1E3B-4112-9270-B94A00E9C3E7}"/>
              </a:ext>
            </a:extLst>
          </p:cNvPr>
          <p:cNvSpPr>
            <a:spLocks noGrp="1"/>
          </p:cNvSpPr>
          <p:nvPr>
            <p:ph type="title"/>
          </p:nvPr>
        </p:nvSpPr>
        <p:spPr>
          <a:xfrm>
            <a:off x="3087466" y="2766218"/>
            <a:ext cx="6017067" cy="1325563"/>
          </a:xfrm>
        </p:spPr>
        <p:txBody>
          <a:bodyPr/>
          <a:lstStyle/>
          <a:p>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4. </a:t>
            </a: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基于</a:t>
            </a:r>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CNN</a:t>
            </a: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的</a:t>
            </a:r>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ASC</a:t>
            </a: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系统</a:t>
            </a:r>
            <a:endParaRPr lang="zh-CN" altLang="en-US" dirty="0">
              <a:latin typeface="思源黑体 Normal" panose="020B0400000000000000" pitchFamily="34" charset="-122"/>
              <a:ea typeface="思源黑体 Normal" panose="020B0400000000000000" pitchFamily="34" charset="-122"/>
            </a:endParaRPr>
          </a:p>
        </p:txBody>
      </p:sp>
    </p:spTree>
    <p:extLst>
      <p:ext uri="{BB962C8B-B14F-4D97-AF65-F5344CB8AC3E}">
        <p14:creationId xmlns:p14="http://schemas.microsoft.com/office/powerpoint/2010/main" val="3193201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7A66B1-2715-4E86-A1F8-BFD195BBEF12}"/>
              </a:ext>
            </a:extLst>
          </p:cNvPr>
          <p:cNvSpPr>
            <a:spLocks noGrp="1"/>
          </p:cNvSpPr>
          <p:nvPr>
            <p:ph type="title"/>
          </p:nvPr>
        </p:nvSpPr>
        <p:spPr>
          <a:xfrm>
            <a:off x="838200" y="365125"/>
            <a:ext cx="5990302" cy="1325563"/>
          </a:xfrm>
        </p:spPr>
        <p:txBody>
          <a:bodyPr/>
          <a:lstStyle/>
          <a:p>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基本系统的网络结构</a:t>
            </a:r>
          </a:p>
        </p:txBody>
      </p:sp>
      <p:pic>
        <p:nvPicPr>
          <p:cNvPr id="3" name="图片 2">
            <a:extLst>
              <a:ext uri="{FF2B5EF4-FFF2-40B4-BE49-F238E27FC236}">
                <a16:creationId xmlns:a16="http://schemas.microsoft.com/office/drawing/2014/main" id="{0DCF165F-798F-45E4-A8BF-65181879C9E8}"/>
              </a:ext>
            </a:extLst>
          </p:cNvPr>
          <p:cNvPicPr/>
          <p:nvPr/>
        </p:nvPicPr>
        <p:blipFill rotWithShape="1">
          <a:blip r:embed="rId3" cstate="print">
            <a:extLst>
              <a:ext uri="{28A0092B-C50C-407E-A947-70E740481C1C}">
                <a14:useLocalDpi xmlns:a14="http://schemas.microsoft.com/office/drawing/2010/main"/>
              </a:ext>
            </a:extLst>
          </a:blip>
          <a:srcRect/>
          <a:stretch/>
        </p:blipFill>
        <p:spPr bwMode="auto">
          <a:xfrm>
            <a:off x="838200" y="2569757"/>
            <a:ext cx="5264068" cy="1718485"/>
          </a:xfrm>
          <a:prstGeom prst="rect">
            <a:avLst/>
          </a:prstGeom>
          <a:noFill/>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sp>
        <p:nvSpPr>
          <p:cNvPr id="4" name="内容占位符 12">
            <a:extLst>
              <a:ext uri="{FF2B5EF4-FFF2-40B4-BE49-F238E27FC236}">
                <a16:creationId xmlns:a16="http://schemas.microsoft.com/office/drawing/2014/main" id="{F71E73A6-FE8D-4A6F-8848-661CBC3EE4CB}"/>
              </a:ext>
            </a:extLst>
          </p:cNvPr>
          <p:cNvSpPr txBox="1">
            <a:spLocks/>
          </p:cNvSpPr>
          <p:nvPr/>
        </p:nvSpPr>
        <p:spPr>
          <a:xfrm>
            <a:off x="6828502" y="1474837"/>
            <a:ext cx="4525298" cy="39083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两层卷积模块</a:t>
            </a:r>
            <a:endPar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pPr>
              <a:lnSpc>
                <a:spcPct val="150000"/>
              </a:lnSpc>
            </a:pPr>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ReLU</a:t>
            </a: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激活函数</a:t>
            </a:r>
            <a:endPar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pPr>
              <a:lnSpc>
                <a:spcPct val="150000"/>
              </a:lnSpc>
            </a:pP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批标准化</a:t>
            </a:r>
            <a:endPar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pPr>
              <a:lnSpc>
                <a:spcPct val="150000"/>
              </a:lnSpc>
            </a:pPr>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Adam</a:t>
            </a: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优化算法</a:t>
            </a:r>
            <a:endPar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pPr>
              <a:lnSpc>
                <a:spcPct val="150000"/>
              </a:lnSpc>
            </a:pPr>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Dropout</a:t>
            </a: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机制</a:t>
            </a:r>
            <a:endPar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pPr marL="0" indent="0">
              <a:buFont typeface="Arial" panose="020B0604020202020204" pitchFamily="34" charset="0"/>
              <a:buNone/>
            </a:pPr>
            <a:endPar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p:spTree>
    <p:extLst>
      <p:ext uri="{BB962C8B-B14F-4D97-AF65-F5344CB8AC3E}">
        <p14:creationId xmlns:p14="http://schemas.microsoft.com/office/powerpoint/2010/main" val="22332126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5EE414-21F9-47BE-886E-FF0A9D90DE2A}"/>
              </a:ext>
            </a:extLst>
          </p:cNvPr>
          <p:cNvSpPr>
            <a:spLocks noGrp="1"/>
          </p:cNvSpPr>
          <p:nvPr>
            <p:ph type="title"/>
          </p:nvPr>
        </p:nvSpPr>
        <p:spPr>
          <a:xfrm>
            <a:off x="405516" y="2881829"/>
            <a:ext cx="3950583" cy="1094341"/>
          </a:xfrm>
        </p:spPr>
        <p:txBody>
          <a:bodyPr>
            <a:normAutofit/>
          </a:bodyPr>
          <a:lstStyle/>
          <a:p>
            <a:r>
              <a:rPr lang="zh-CN" altLang="en-US" sz="3200" dirty="0">
                <a:solidFill>
                  <a:schemeClr val="tx1">
                    <a:lumMod val="75000"/>
                    <a:lumOff val="25000"/>
                  </a:schemeClr>
                </a:solidFill>
                <a:latin typeface="思源黑体 Normal" panose="020B0400000000000000" pitchFamily="34" charset="-122"/>
                <a:ea typeface="思源黑体 Normal" panose="020B0400000000000000" pitchFamily="34" charset="-122"/>
              </a:rPr>
              <a:t>基于</a:t>
            </a:r>
            <a:r>
              <a:rPr lang="en-US" altLang="zh-CN" sz="3200" dirty="0">
                <a:solidFill>
                  <a:schemeClr val="tx1">
                    <a:lumMod val="75000"/>
                    <a:lumOff val="25000"/>
                  </a:schemeClr>
                </a:solidFill>
                <a:latin typeface="思源黑体 Normal" panose="020B0400000000000000" pitchFamily="34" charset="-122"/>
                <a:ea typeface="思源黑体 Normal" panose="020B0400000000000000" pitchFamily="34" charset="-122"/>
              </a:rPr>
              <a:t>CNN</a:t>
            </a:r>
            <a:r>
              <a:rPr lang="zh-CN" altLang="en-US" sz="3200" dirty="0">
                <a:solidFill>
                  <a:schemeClr val="tx1">
                    <a:lumMod val="75000"/>
                    <a:lumOff val="25000"/>
                  </a:schemeClr>
                </a:solidFill>
                <a:latin typeface="思源黑体 Normal" panose="020B0400000000000000" pitchFamily="34" charset="-122"/>
                <a:ea typeface="思源黑体 Normal" panose="020B0400000000000000" pitchFamily="34" charset="-122"/>
              </a:rPr>
              <a:t>的</a:t>
            </a:r>
            <a:r>
              <a:rPr lang="en-US" altLang="zh-CN" sz="3200" dirty="0">
                <a:solidFill>
                  <a:schemeClr val="tx1">
                    <a:lumMod val="75000"/>
                    <a:lumOff val="25000"/>
                  </a:schemeClr>
                </a:solidFill>
                <a:latin typeface="思源黑体 Normal" panose="020B0400000000000000" pitchFamily="34" charset="-122"/>
                <a:ea typeface="思源黑体 Normal" panose="020B0400000000000000" pitchFamily="34" charset="-122"/>
              </a:rPr>
              <a:t>ASC</a:t>
            </a:r>
            <a:r>
              <a:rPr lang="zh-CN" altLang="en-US" sz="3200" dirty="0">
                <a:solidFill>
                  <a:schemeClr val="tx1">
                    <a:lumMod val="75000"/>
                    <a:lumOff val="25000"/>
                  </a:schemeClr>
                </a:solidFill>
                <a:latin typeface="思源黑体 Normal" panose="020B0400000000000000" pitchFamily="34" charset="-122"/>
                <a:ea typeface="思源黑体 Normal" panose="020B0400000000000000" pitchFamily="34" charset="-122"/>
              </a:rPr>
              <a:t>流程</a:t>
            </a:r>
          </a:p>
        </p:txBody>
      </p:sp>
      <p:pic>
        <p:nvPicPr>
          <p:cNvPr id="4" name="图片 3">
            <a:extLst>
              <a:ext uri="{FF2B5EF4-FFF2-40B4-BE49-F238E27FC236}">
                <a16:creationId xmlns:a16="http://schemas.microsoft.com/office/drawing/2014/main" id="{6DFABD16-93BC-4704-8071-C777AA343C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7350" y="0"/>
            <a:ext cx="7614650" cy="6858000"/>
          </a:xfrm>
          <a:prstGeom prst="rect">
            <a:avLst/>
          </a:prstGeom>
        </p:spPr>
      </p:pic>
    </p:spTree>
    <p:extLst>
      <p:ext uri="{BB962C8B-B14F-4D97-AF65-F5344CB8AC3E}">
        <p14:creationId xmlns:p14="http://schemas.microsoft.com/office/powerpoint/2010/main" val="7445725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A8667D-64AC-8444-91AA-948C60B65F75}"/>
              </a:ext>
            </a:extLst>
          </p:cNvPr>
          <p:cNvSpPr>
            <a:spLocks noGrp="1"/>
          </p:cNvSpPr>
          <p:nvPr>
            <p:ph type="title"/>
          </p:nvPr>
        </p:nvSpPr>
        <p:spPr/>
        <p:txBody>
          <a:bodyPr/>
          <a:lstStyle/>
          <a:p>
            <a:r>
              <a:rPr kumimoji="1" lang="zh-CN" altLang="en-US" dirty="0">
                <a:solidFill>
                  <a:schemeClr val="tx1">
                    <a:lumMod val="65000"/>
                    <a:lumOff val="35000"/>
                  </a:schemeClr>
                </a:solidFill>
                <a:latin typeface="思源黑体 Normal" panose="020B0400000000000000" pitchFamily="34" charset="-122"/>
                <a:ea typeface="思源黑体 Normal" panose="020B0400000000000000" pitchFamily="34" charset="-122"/>
              </a:rPr>
              <a:t>参数调整阶段</a:t>
            </a:r>
            <a:r>
              <a:rPr kumimoji="1" lang="en-US" altLang="zh-CN" dirty="0">
                <a:solidFill>
                  <a:schemeClr val="tx1">
                    <a:lumMod val="65000"/>
                    <a:lumOff val="35000"/>
                  </a:schemeClr>
                </a:solidFill>
                <a:latin typeface="思源黑体 Normal" panose="020B0400000000000000" pitchFamily="34" charset="-122"/>
                <a:ea typeface="思源黑体 Normal" panose="020B0400000000000000" pitchFamily="34" charset="-122"/>
              </a:rPr>
              <a:t>1</a:t>
            </a:r>
            <a:r>
              <a:rPr kumimoji="1" lang="zh-CN" altLang="en-US" dirty="0">
                <a:solidFill>
                  <a:schemeClr val="tx1">
                    <a:lumMod val="65000"/>
                    <a:lumOff val="35000"/>
                  </a:schemeClr>
                </a:solidFill>
                <a:latin typeface="思源黑体 Normal" panose="020B0400000000000000" pitchFamily="34" charset="-122"/>
                <a:ea typeface="思源黑体 Normal" panose="020B0400000000000000" pitchFamily="34" charset="-122"/>
              </a:rPr>
              <a:t>：滤波器数量</a:t>
            </a:r>
          </a:p>
        </p:txBody>
      </p:sp>
      <p:graphicFrame>
        <p:nvGraphicFramePr>
          <p:cNvPr id="3" name="表格 2">
            <a:extLst>
              <a:ext uri="{FF2B5EF4-FFF2-40B4-BE49-F238E27FC236}">
                <a16:creationId xmlns:a16="http://schemas.microsoft.com/office/drawing/2014/main" id="{DD174801-1F65-2E4F-A2BE-4FD2C369AC77}"/>
              </a:ext>
            </a:extLst>
          </p:cNvPr>
          <p:cNvGraphicFramePr>
            <a:graphicFrameLocks noGrp="1"/>
          </p:cNvGraphicFramePr>
          <p:nvPr>
            <p:extLst>
              <p:ext uri="{D42A27DB-BD31-4B8C-83A1-F6EECF244321}">
                <p14:modId xmlns:p14="http://schemas.microsoft.com/office/powerpoint/2010/main" val="3920446780"/>
              </p:ext>
            </p:extLst>
          </p:nvPr>
        </p:nvGraphicFramePr>
        <p:xfrm>
          <a:off x="520702" y="1690688"/>
          <a:ext cx="5372826" cy="3627978"/>
        </p:xfrm>
        <a:graphic>
          <a:graphicData uri="http://schemas.openxmlformats.org/drawingml/2006/table">
            <a:tbl>
              <a:tblPr firstRow="1" firstCol="1" bandRow="1">
                <a:tableStyleId>{5FD0F851-EC5A-4D38-B0AD-8093EC10F338}</a:tableStyleId>
              </a:tblPr>
              <a:tblGrid>
                <a:gridCol w="1790942">
                  <a:extLst>
                    <a:ext uri="{9D8B030D-6E8A-4147-A177-3AD203B41FA5}">
                      <a16:colId xmlns:a16="http://schemas.microsoft.com/office/drawing/2014/main" val="1488100299"/>
                    </a:ext>
                  </a:extLst>
                </a:gridCol>
                <a:gridCol w="1790942">
                  <a:extLst>
                    <a:ext uri="{9D8B030D-6E8A-4147-A177-3AD203B41FA5}">
                      <a16:colId xmlns:a16="http://schemas.microsoft.com/office/drawing/2014/main" val="1919626935"/>
                    </a:ext>
                  </a:extLst>
                </a:gridCol>
                <a:gridCol w="1790942">
                  <a:extLst>
                    <a:ext uri="{9D8B030D-6E8A-4147-A177-3AD203B41FA5}">
                      <a16:colId xmlns:a16="http://schemas.microsoft.com/office/drawing/2014/main" val="2690519986"/>
                    </a:ext>
                  </a:extLst>
                </a:gridCol>
              </a:tblGrid>
              <a:tr h="604663">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 </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CNN_1</a:t>
                      </a:r>
                      <a:r>
                        <a:rPr lang="zh-CN" sz="2000" kern="100" dirty="0">
                          <a:effectLst/>
                          <a:latin typeface="思源黑体 Light" panose="020B0300000000000000" pitchFamily="34" charset="-122"/>
                          <a:ea typeface="思源黑体 Light" panose="020B0300000000000000" pitchFamily="34" charset="-122"/>
                        </a:rPr>
                        <a:t>层</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CNN_2</a:t>
                      </a:r>
                      <a:r>
                        <a:rPr lang="zh-CN" sz="2000" kern="100" dirty="0">
                          <a:effectLst/>
                          <a:latin typeface="思源黑体 Light" panose="020B0300000000000000" pitchFamily="34" charset="-122"/>
                          <a:ea typeface="思源黑体 Light" panose="020B0300000000000000" pitchFamily="34" charset="-122"/>
                        </a:rPr>
                        <a:t>层</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97832"/>
                  </a:ext>
                </a:extLst>
              </a:tr>
              <a:tr h="604663">
                <a:tc>
                  <a:txBody>
                    <a:bodyPr/>
                    <a:lstStyle/>
                    <a:p>
                      <a:pPr indent="127000" algn="ctr">
                        <a:lnSpc>
                          <a:spcPct val="125000"/>
                        </a:lnSpc>
                        <a:spcAft>
                          <a:spcPts val="0"/>
                        </a:spcAft>
                      </a:pPr>
                      <a:r>
                        <a:rPr lang="zh-CN" sz="2000" kern="100" dirty="0">
                          <a:effectLst/>
                          <a:latin typeface="思源黑体 Light" panose="020B0300000000000000" pitchFamily="34" charset="-122"/>
                          <a:ea typeface="思源黑体 Light" panose="020B0300000000000000" pitchFamily="34" charset="-122"/>
                        </a:rPr>
                        <a:t>方案</a:t>
                      </a:r>
                      <a:r>
                        <a:rPr lang="en-US" sz="2000" kern="100" dirty="0">
                          <a:effectLst/>
                          <a:latin typeface="思源黑体 Light" panose="020B0300000000000000" pitchFamily="34" charset="-122"/>
                          <a:ea typeface="思源黑体 Light" panose="020B0300000000000000" pitchFamily="34" charset="-122"/>
                        </a:rPr>
                        <a:t>a1</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16</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32</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766965807"/>
                  </a:ext>
                </a:extLst>
              </a:tr>
              <a:tr h="604663">
                <a:tc>
                  <a:txBody>
                    <a:bodyPr/>
                    <a:lstStyle/>
                    <a:p>
                      <a:pPr indent="127000" algn="ctr">
                        <a:lnSpc>
                          <a:spcPct val="125000"/>
                        </a:lnSpc>
                        <a:spcAft>
                          <a:spcPts val="0"/>
                        </a:spcAft>
                      </a:pPr>
                      <a:r>
                        <a:rPr lang="zh-CN" sz="2000" kern="100">
                          <a:effectLst/>
                          <a:latin typeface="思源黑体 Light" panose="020B0300000000000000" pitchFamily="34" charset="-122"/>
                          <a:ea typeface="思源黑体 Light" panose="020B0300000000000000" pitchFamily="34" charset="-122"/>
                        </a:rPr>
                        <a:t>方案</a:t>
                      </a:r>
                      <a:r>
                        <a:rPr lang="en-US" sz="2000" kern="100" dirty="0">
                          <a:effectLst/>
                          <a:latin typeface="思源黑体 Light" panose="020B0300000000000000" pitchFamily="34" charset="-122"/>
                          <a:ea typeface="思源黑体 Light" panose="020B0300000000000000" pitchFamily="34" charset="-122"/>
                        </a:rPr>
                        <a:t>a2</a:t>
                      </a:r>
                      <a:endParaRPr lang="zh-CN" sz="28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32</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64</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929642848"/>
                  </a:ext>
                </a:extLst>
              </a:tr>
              <a:tr h="604663">
                <a:tc>
                  <a:txBody>
                    <a:bodyPr/>
                    <a:lstStyle/>
                    <a:p>
                      <a:pPr indent="127000" algn="ctr">
                        <a:lnSpc>
                          <a:spcPct val="125000"/>
                        </a:lnSpc>
                        <a:spcAft>
                          <a:spcPts val="0"/>
                        </a:spcAft>
                      </a:pPr>
                      <a:r>
                        <a:rPr lang="zh-CN" sz="2000" kern="100" dirty="0">
                          <a:effectLst/>
                          <a:latin typeface="思源黑体 Light" panose="020B0300000000000000" pitchFamily="34" charset="-122"/>
                          <a:ea typeface="思源黑体 Light" panose="020B0300000000000000" pitchFamily="34" charset="-122"/>
                        </a:rPr>
                        <a:t>方案</a:t>
                      </a:r>
                      <a:r>
                        <a:rPr lang="en-US" sz="2000" kern="100" dirty="0">
                          <a:effectLst/>
                          <a:latin typeface="思源黑体 Light" panose="020B0300000000000000" pitchFamily="34" charset="-122"/>
                          <a:ea typeface="思源黑体 Light" panose="020B0300000000000000" pitchFamily="34" charset="-122"/>
                        </a:rPr>
                        <a:t>a3</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64</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128</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667467610"/>
                  </a:ext>
                </a:extLst>
              </a:tr>
              <a:tr h="604663">
                <a:tc>
                  <a:txBody>
                    <a:bodyPr/>
                    <a:lstStyle/>
                    <a:p>
                      <a:pPr indent="127000" algn="ctr">
                        <a:lnSpc>
                          <a:spcPct val="125000"/>
                        </a:lnSpc>
                        <a:spcAft>
                          <a:spcPts val="0"/>
                        </a:spcAft>
                      </a:pPr>
                      <a:r>
                        <a:rPr lang="zh-CN" sz="2000" kern="100">
                          <a:effectLst/>
                          <a:latin typeface="思源黑体 Light" panose="020B0300000000000000" pitchFamily="34" charset="-122"/>
                          <a:ea typeface="思源黑体 Light" panose="020B0300000000000000" pitchFamily="34" charset="-122"/>
                        </a:rPr>
                        <a:t>方案</a:t>
                      </a:r>
                      <a:r>
                        <a:rPr lang="en-US" sz="2000" kern="100" dirty="0">
                          <a:effectLst/>
                          <a:latin typeface="思源黑体 Light" panose="020B0300000000000000" pitchFamily="34" charset="-122"/>
                          <a:ea typeface="思源黑体 Light" panose="020B0300000000000000" pitchFamily="34" charset="-122"/>
                        </a:rPr>
                        <a:t>a4</a:t>
                      </a:r>
                      <a:endParaRPr lang="zh-CN" sz="28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128</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256</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05680113"/>
                  </a:ext>
                </a:extLst>
              </a:tr>
              <a:tr h="604663">
                <a:tc>
                  <a:txBody>
                    <a:bodyPr/>
                    <a:lstStyle/>
                    <a:p>
                      <a:pPr indent="127000" algn="ctr">
                        <a:lnSpc>
                          <a:spcPct val="125000"/>
                        </a:lnSpc>
                        <a:spcAft>
                          <a:spcPts val="0"/>
                        </a:spcAft>
                      </a:pPr>
                      <a:r>
                        <a:rPr lang="zh-CN" sz="2000" kern="100">
                          <a:effectLst/>
                          <a:latin typeface="思源黑体 Light" panose="020B0300000000000000" pitchFamily="34" charset="-122"/>
                          <a:ea typeface="思源黑体 Light" panose="020B0300000000000000" pitchFamily="34" charset="-122"/>
                        </a:rPr>
                        <a:t>方案</a:t>
                      </a:r>
                      <a:r>
                        <a:rPr lang="en-US" sz="2000" kern="100" dirty="0">
                          <a:effectLst/>
                          <a:latin typeface="思源黑体 Light" panose="020B0300000000000000" pitchFamily="34" charset="-122"/>
                          <a:ea typeface="思源黑体 Light" panose="020B0300000000000000" pitchFamily="34" charset="-122"/>
                        </a:rPr>
                        <a:t>a5</a:t>
                      </a:r>
                      <a:endParaRPr lang="zh-CN" sz="28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256</a:t>
                      </a:r>
                      <a:endParaRPr lang="zh-CN" sz="28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512</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65702090"/>
                  </a:ext>
                </a:extLst>
              </a:tr>
            </a:tbl>
          </a:graphicData>
        </a:graphic>
      </p:graphicFrame>
      <p:graphicFrame>
        <p:nvGraphicFramePr>
          <p:cNvPr id="4" name="表格 3">
            <a:extLst>
              <a:ext uri="{FF2B5EF4-FFF2-40B4-BE49-F238E27FC236}">
                <a16:creationId xmlns:a16="http://schemas.microsoft.com/office/drawing/2014/main" id="{5C6EBE52-4549-2A4C-8A27-7A419043EAAF}"/>
              </a:ext>
            </a:extLst>
          </p:cNvPr>
          <p:cNvGraphicFramePr>
            <a:graphicFrameLocks noGrp="1"/>
          </p:cNvGraphicFramePr>
          <p:nvPr>
            <p:extLst>
              <p:ext uri="{D42A27DB-BD31-4B8C-83A1-F6EECF244321}">
                <p14:modId xmlns:p14="http://schemas.microsoft.com/office/powerpoint/2010/main" val="2866155035"/>
              </p:ext>
            </p:extLst>
          </p:nvPr>
        </p:nvGraphicFramePr>
        <p:xfrm>
          <a:off x="6298474" y="1700624"/>
          <a:ext cx="5537925" cy="3618042"/>
        </p:xfrm>
        <a:graphic>
          <a:graphicData uri="http://schemas.openxmlformats.org/drawingml/2006/table">
            <a:tbl>
              <a:tblPr firstRow="1" firstCol="1" bandRow="1">
                <a:tableStyleId>{68D230F3-CF80-4859-8CE7-A43EE81993B5}</a:tableStyleId>
              </a:tblPr>
              <a:tblGrid>
                <a:gridCol w="1845975">
                  <a:extLst>
                    <a:ext uri="{9D8B030D-6E8A-4147-A177-3AD203B41FA5}">
                      <a16:colId xmlns:a16="http://schemas.microsoft.com/office/drawing/2014/main" val="1111535917"/>
                    </a:ext>
                  </a:extLst>
                </a:gridCol>
                <a:gridCol w="1845975">
                  <a:extLst>
                    <a:ext uri="{9D8B030D-6E8A-4147-A177-3AD203B41FA5}">
                      <a16:colId xmlns:a16="http://schemas.microsoft.com/office/drawing/2014/main" val="2140542809"/>
                    </a:ext>
                  </a:extLst>
                </a:gridCol>
                <a:gridCol w="1845975">
                  <a:extLst>
                    <a:ext uri="{9D8B030D-6E8A-4147-A177-3AD203B41FA5}">
                      <a16:colId xmlns:a16="http://schemas.microsoft.com/office/drawing/2014/main" val="2949899403"/>
                    </a:ext>
                  </a:extLst>
                </a:gridCol>
              </a:tblGrid>
              <a:tr h="603007">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 </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zh-CN" sz="2000" kern="100">
                          <a:effectLst/>
                          <a:latin typeface="思源黑体 Light" panose="020B0300000000000000" pitchFamily="34" charset="-122"/>
                          <a:ea typeface="思源黑体 Light" panose="020B0300000000000000" pitchFamily="34" charset="-122"/>
                        </a:rPr>
                        <a:t>准确率</a:t>
                      </a:r>
                      <a:endParaRPr lang="zh-CN" sz="28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zh-CN" sz="2000" kern="100">
                          <a:effectLst/>
                          <a:latin typeface="思源黑体 Light" panose="020B0300000000000000" pitchFamily="34" charset="-122"/>
                          <a:ea typeface="思源黑体 Light" panose="020B0300000000000000" pitchFamily="34" charset="-122"/>
                        </a:rPr>
                        <a:t>单位迭代周期</a:t>
                      </a:r>
                      <a:endParaRPr lang="zh-CN" sz="28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94403831"/>
                  </a:ext>
                </a:extLst>
              </a:tr>
              <a:tr h="603007">
                <a:tc>
                  <a:txBody>
                    <a:bodyPr/>
                    <a:lstStyle/>
                    <a:p>
                      <a:pPr indent="127000" algn="ctr">
                        <a:lnSpc>
                          <a:spcPct val="125000"/>
                        </a:lnSpc>
                        <a:spcAft>
                          <a:spcPts val="0"/>
                        </a:spcAft>
                      </a:pPr>
                      <a:r>
                        <a:rPr lang="zh-CN" sz="2000" kern="100" dirty="0">
                          <a:effectLst/>
                          <a:latin typeface="思源黑体 Light" panose="020B0300000000000000" pitchFamily="34" charset="-122"/>
                          <a:ea typeface="思源黑体 Light" panose="020B0300000000000000" pitchFamily="34" charset="-122"/>
                        </a:rPr>
                        <a:t>方案</a:t>
                      </a:r>
                      <a:r>
                        <a:rPr lang="en-US" sz="2000" kern="100" dirty="0">
                          <a:effectLst/>
                          <a:latin typeface="思源黑体 Light" panose="020B0300000000000000" pitchFamily="34" charset="-122"/>
                          <a:ea typeface="思源黑体 Light" panose="020B0300000000000000" pitchFamily="34" charset="-122"/>
                        </a:rPr>
                        <a:t>a1</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45.7%</a:t>
                      </a:r>
                      <a:endParaRPr lang="zh-CN" sz="28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0:00:15</a:t>
                      </a:r>
                      <a:endParaRPr lang="zh-CN" sz="28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06422211"/>
                  </a:ext>
                </a:extLst>
              </a:tr>
              <a:tr h="603007">
                <a:tc>
                  <a:txBody>
                    <a:bodyPr/>
                    <a:lstStyle/>
                    <a:p>
                      <a:pPr indent="127000" algn="ctr">
                        <a:lnSpc>
                          <a:spcPct val="125000"/>
                        </a:lnSpc>
                        <a:spcAft>
                          <a:spcPts val="0"/>
                        </a:spcAft>
                      </a:pPr>
                      <a:r>
                        <a:rPr lang="zh-CN" sz="2000" kern="100" dirty="0">
                          <a:effectLst/>
                          <a:latin typeface="思源黑体 Light" panose="020B0300000000000000" pitchFamily="34" charset="-122"/>
                          <a:ea typeface="思源黑体 Light" panose="020B0300000000000000" pitchFamily="34" charset="-122"/>
                        </a:rPr>
                        <a:t>方案</a:t>
                      </a:r>
                      <a:r>
                        <a:rPr lang="en-US" sz="2000" kern="100" dirty="0">
                          <a:effectLst/>
                          <a:latin typeface="思源黑体 Light" panose="020B0300000000000000" pitchFamily="34" charset="-122"/>
                          <a:ea typeface="思源黑体 Light" panose="020B0300000000000000" pitchFamily="34" charset="-122"/>
                        </a:rPr>
                        <a:t>a2</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61.7%</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0:00:29</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269140339"/>
                  </a:ext>
                </a:extLst>
              </a:tr>
              <a:tr h="603007">
                <a:tc>
                  <a:txBody>
                    <a:bodyPr/>
                    <a:lstStyle/>
                    <a:p>
                      <a:pPr indent="127000" algn="ctr">
                        <a:lnSpc>
                          <a:spcPct val="125000"/>
                        </a:lnSpc>
                        <a:spcAft>
                          <a:spcPts val="0"/>
                        </a:spcAft>
                      </a:pPr>
                      <a:r>
                        <a:rPr lang="zh-CN" sz="2000" kern="100">
                          <a:effectLst/>
                          <a:latin typeface="思源黑体 Light" panose="020B0300000000000000" pitchFamily="34" charset="-122"/>
                          <a:ea typeface="思源黑体 Light" panose="020B0300000000000000" pitchFamily="34" charset="-122"/>
                        </a:rPr>
                        <a:t>方案</a:t>
                      </a:r>
                      <a:r>
                        <a:rPr lang="en-US" sz="2000" kern="100" dirty="0">
                          <a:effectLst/>
                          <a:latin typeface="思源黑体 Light" panose="020B0300000000000000" pitchFamily="34" charset="-122"/>
                          <a:ea typeface="思源黑体 Light" panose="020B0300000000000000" pitchFamily="34" charset="-122"/>
                        </a:rPr>
                        <a:t>a3</a:t>
                      </a:r>
                      <a:endParaRPr lang="zh-CN" sz="28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72.8%</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0:01:00</a:t>
                      </a:r>
                      <a:endParaRPr lang="zh-CN" sz="28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007022416"/>
                  </a:ext>
                </a:extLst>
              </a:tr>
              <a:tr h="603007">
                <a:tc>
                  <a:txBody>
                    <a:bodyPr/>
                    <a:lstStyle/>
                    <a:p>
                      <a:pPr indent="127000" algn="ctr">
                        <a:lnSpc>
                          <a:spcPct val="125000"/>
                        </a:lnSpc>
                        <a:spcAft>
                          <a:spcPts val="0"/>
                        </a:spcAft>
                      </a:pPr>
                      <a:r>
                        <a:rPr lang="zh-CN" sz="2000" kern="100">
                          <a:effectLst/>
                          <a:latin typeface="思源黑体 Light" panose="020B0300000000000000" pitchFamily="34" charset="-122"/>
                          <a:ea typeface="思源黑体 Light" panose="020B0300000000000000" pitchFamily="34" charset="-122"/>
                        </a:rPr>
                        <a:t>方案</a:t>
                      </a:r>
                      <a:r>
                        <a:rPr lang="en-US" sz="2000" kern="100" dirty="0">
                          <a:effectLst/>
                          <a:latin typeface="思源黑体 Light" panose="020B0300000000000000" pitchFamily="34" charset="-122"/>
                          <a:ea typeface="思源黑体 Light" panose="020B0300000000000000" pitchFamily="34" charset="-122"/>
                        </a:rPr>
                        <a:t>a4</a:t>
                      </a:r>
                      <a:endParaRPr lang="zh-CN" sz="28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78.7%</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0:02:13</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35515553"/>
                  </a:ext>
                </a:extLst>
              </a:tr>
              <a:tr h="603007">
                <a:tc>
                  <a:txBody>
                    <a:bodyPr/>
                    <a:lstStyle/>
                    <a:p>
                      <a:pPr indent="127000" algn="ctr">
                        <a:lnSpc>
                          <a:spcPct val="125000"/>
                        </a:lnSpc>
                        <a:spcAft>
                          <a:spcPts val="0"/>
                        </a:spcAft>
                      </a:pPr>
                      <a:r>
                        <a:rPr lang="zh-CN" sz="2000" kern="100">
                          <a:effectLst/>
                          <a:latin typeface="思源黑体 Light" panose="020B0300000000000000" pitchFamily="34" charset="-122"/>
                          <a:ea typeface="思源黑体 Light" panose="020B0300000000000000" pitchFamily="34" charset="-122"/>
                        </a:rPr>
                        <a:t>方案</a:t>
                      </a:r>
                      <a:r>
                        <a:rPr lang="en-US" sz="2000" kern="100" dirty="0">
                          <a:effectLst/>
                          <a:latin typeface="思源黑体 Light" panose="020B0300000000000000" pitchFamily="34" charset="-122"/>
                          <a:ea typeface="思源黑体 Light" panose="020B0300000000000000" pitchFamily="34" charset="-122"/>
                        </a:rPr>
                        <a:t>a5</a:t>
                      </a:r>
                      <a:endParaRPr lang="zh-CN" sz="28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77.9%</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0:05:23</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98641285"/>
                  </a:ext>
                </a:extLst>
              </a:tr>
            </a:tbl>
          </a:graphicData>
        </a:graphic>
      </p:graphicFrame>
      <p:sp>
        <p:nvSpPr>
          <p:cNvPr id="6" name="文本框 5">
            <a:extLst>
              <a:ext uri="{FF2B5EF4-FFF2-40B4-BE49-F238E27FC236}">
                <a16:creationId xmlns:a16="http://schemas.microsoft.com/office/drawing/2014/main" id="{A95899D5-605F-AE40-B577-86B1B44C5B11}"/>
              </a:ext>
            </a:extLst>
          </p:cNvPr>
          <p:cNvSpPr txBox="1"/>
          <p:nvPr/>
        </p:nvSpPr>
        <p:spPr>
          <a:xfrm>
            <a:off x="1909588" y="5765075"/>
            <a:ext cx="3023585" cy="461665"/>
          </a:xfrm>
          <a:prstGeom prst="rect">
            <a:avLst/>
          </a:prstGeom>
          <a:noFill/>
        </p:spPr>
        <p:txBody>
          <a:bodyPr wrap="none" rtlCol="0">
            <a:spAutoFit/>
          </a:bodyPr>
          <a:lstStyle/>
          <a:p>
            <a:r>
              <a:rPr lang="zh-CN" altLang="zh-CN" sz="2400" dirty="0">
                <a:solidFill>
                  <a:schemeClr val="tx1">
                    <a:lumMod val="65000"/>
                    <a:lumOff val="35000"/>
                  </a:schemeClr>
                </a:solidFill>
                <a:latin typeface="思源黑体 Normal" panose="020B0400000000000000" pitchFamily="34" charset="-122"/>
                <a:ea typeface="思源黑体 Normal" panose="020B0400000000000000" pitchFamily="34" charset="-122"/>
              </a:rPr>
              <a:t>滤波器数量调整策略 </a:t>
            </a:r>
            <a:endParaRPr kumimoji="1" lang="zh-CN" altLang="en-US" sz="2400" dirty="0">
              <a:solidFill>
                <a:schemeClr val="tx1">
                  <a:lumMod val="65000"/>
                  <a:lumOff val="35000"/>
                </a:schemeClr>
              </a:solidFill>
              <a:latin typeface="思源黑体 Normal" panose="020B0400000000000000" pitchFamily="34" charset="-122"/>
              <a:ea typeface="思源黑体 Normal" panose="020B0400000000000000" pitchFamily="34" charset="-122"/>
            </a:endParaRPr>
          </a:p>
        </p:txBody>
      </p:sp>
      <p:sp>
        <p:nvSpPr>
          <p:cNvPr id="7" name="文本框 6">
            <a:extLst>
              <a:ext uri="{FF2B5EF4-FFF2-40B4-BE49-F238E27FC236}">
                <a16:creationId xmlns:a16="http://schemas.microsoft.com/office/drawing/2014/main" id="{A59480A3-7669-6E48-A1F6-CD60CCCAB340}"/>
              </a:ext>
            </a:extLst>
          </p:cNvPr>
          <p:cNvSpPr txBox="1"/>
          <p:nvPr/>
        </p:nvSpPr>
        <p:spPr>
          <a:xfrm>
            <a:off x="7166066" y="5765075"/>
            <a:ext cx="3320140" cy="400110"/>
          </a:xfrm>
          <a:prstGeom prst="rect">
            <a:avLst/>
          </a:prstGeom>
          <a:noFill/>
        </p:spPr>
        <p:txBody>
          <a:bodyPr wrap="none" rtlCol="0">
            <a:spAutoFit/>
          </a:bodyPr>
          <a:lstStyle/>
          <a:p>
            <a:r>
              <a:rPr lang="zh-CN" altLang="zh-CN" sz="2000" dirty="0">
                <a:solidFill>
                  <a:schemeClr val="tx1">
                    <a:lumMod val="65000"/>
                    <a:lumOff val="35000"/>
                  </a:schemeClr>
                </a:solidFill>
                <a:latin typeface="思源黑体 Normal" panose="020B0400000000000000" pitchFamily="34" charset="-122"/>
                <a:ea typeface="思源黑体 Normal" panose="020B0400000000000000" pitchFamily="34" charset="-122"/>
              </a:rPr>
              <a:t>不同滤波器数量的分类结果 </a:t>
            </a:r>
            <a:endParaRPr kumimoji="1" lang="zh-CN" altLang="en-US" sz="2000" dirty="0">
              <a:solidFill>
                <a:schemeClr val="tx1">
                  <a:lumMod val="65000"/>
                  <a:lumOff val="35000"/>
                </a:schemeClr>
              </a:solidFill>
              <a:latin typeface="思源黑体 Normal" panose="020B0400000000000000" pitchFamily="34" charset="-122"/>
              <a:ea typeface="思源黑体 Normal" panose="020B0400000000000000" pitchFamily="34" charset="-122"/>
            </a:endParaRPr>
          </a:p>
        </p:txBody>
      </p:sp>
    </p:spTree>
    <p:extLst>
      <p:ext uri="{BB962C8B-B14F-4D97-AF65-F5344CB8AC3E}">
        <p14:creationId xmlns:p14="http://schemas.microsoft.com/office/powerpoint/2010/main" val="4163759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CE8D55-3172-8C42-B436-17DB61C48269}"/>
              </a:ext>
            </a:extLst>
          </p:cNvPr>
          <p:cNvSpPr>
            <a:spLocks noGrp="1"/>
          </p:cNvSpPr>
          <p:nvPr>
            <p:ph type="title"/>
          </p:nvPr>
        </p:nvSpPr>
        <p:spPr/>
        <p:txBody>
          <a:bodyPr/>
          <a:lstStyle/>
          <a:p>
            <a:r>
              <a:rPr kumimoji="1"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参数调整阶段</a:t>
            </a:r>
            <a:r>
              <a:rPr kumimoji="1"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2</a:t>
            </a:r>
            <a:r>
              <a:rPr kumimoji="1" lang="zh-CN" altLang="en-US">
                <a:solidFill>
                  <a:schemeClr val="tx1">
                    <a:lumMod val="75000"/>
                    <a:lumOff val="25000"/>
                  </a:schemeClr>
                </a:solidFill>
                <a:latin typeface="思源黑体 Normal" panose="020B0400000000000000" pitchFamily="34" charset="-122"/>
                <a:ea typeface="思源黑体 Normal" panose="020B0400000000000000" pitchFamily="34" charset="-122"/>
              </a:rPr>
              <a:t>：滤波器尺寸</a:t>
            </a:r>
            <a:endParaRPr kumimoji="1"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p:graphicFrame>
        <p:nvGraphicFramePr>
          <p:cNvPr id="4" name="表格 3">
            <a:extLst>
              <a:ext uri="{FF2B5EF4-FFF2-40B4-BE49-F238E27FC236}">
                <a16:creationId xmlns:a16="http://schemas.microsoft.com/office/drawing/2014/main" id="{A2B169F8-A053-8F4B-90E0-AD3D0B47097D}"/>
              </a:ext>
            </a:extLst>
          </p:cNvPr>
          <p:cNvGraphicFramePr>
            <a:graphicFrameLocks noGrp="1"/>
          </p:cNvGraphicFramePr>
          <p:nvPr>
            <p:extLst>
              <p:ext uri="{D42A27DB-BD31-4B8C-83A1-F6EECF244321}">
                <p14:modId xmlns:p14="http://schemas.microsoft.com/office/powerpoint/2010/main" val="523396766"/>
              </p:ext>
            </p:extLst>
          </p:nvPr>
        </p:nvGraphicFramePr>
        <p:xfrm>
          <a:off x="838200" y="1872018"/>
          <a:ext cx="4963887" cy="3475060"/>
        </p:xfrm>
        <a:graphic>
          <a:graphicData uri="http://schemas.openxmlformats.org/drawingml/2006/table">
            <a:tbl>
              <a:tblPr firstRow="1" firstCol="1" bandRow="1">
                <a:tableStyleId>{5FD0F851-EC5A-4D38-B0AD-8093EC10F338}</a:tableStyleId>
              </a:tblPr>
              <a:tblGrid>
                <a:gridCol w="1654629">
                  <a:extLst>
                    <a:ext uri="{9D8B030D-6E8A-4147-A177-3AD203B41FA5}">
                      <a16:colId xmlns:a16="http://schemas.microsoft.com/office/drawing/2014/main" val="1517474148"/>
                    </a:ext>
                  </a:extLst>
                </a:gridCol>
                <a:gridCol w="1654629">
                  <a:extLst>
                    <a:ext uri="{9D8B030D-6E8A-4147-A177-3AD203B41FA5}">
                      <a16:colId xmlns:a16="http://schemas.microsoft.com/office/drawing/2014/main" val="1256114683"/>
                    </a:ext>
                  </a:extLst>
                </a:gridCol>
                <a:gridCol w="1654629">
                  <a:extLst>
                    <a:ext uri="{9D8B030D-6E8A-4147-A177-3AD203B41FA5}">
                      <a16:colId xmlns:a16="http://schemas.microsoft.com/office/drawing/2014/main" val="4093287637"/>
                    </a:ext>
                  </a:extLst>
                </a:gridCol>
              </a:tblGrid>
              <a:tr h="695012">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 </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CNN_1</a:t>
                      </a:r>
                      <a:r>
                        <a:rPr lang="zh-CN" sz="2000" kern="100">
                          <a:effectLst/>
                          <a:latin typeface="思源黑体 Light" panose="020B0300000000000000" pitchFamily="34" charset="-122"/>
                          <a:ea typeface="思源黑体 Light" panose="020B0300000000000000" pitchFamily="34" charset="-122"/>
                        </a:rPr>
                        <a:t>层</a:t>
                      </a:r>
                      <a:endParaRPr lang="zh-CN" sz="28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CNN_2</a:t>
                      </a:r>
                      <a:r>
                        <a:rPr lang="zh-CN" sz="2000" kern="100" dirty="0">
                          <a:effectLst/>
                          <a:latin typeface="思源黑体 Light" panose="020B0300000000000000" pitchFamily="34" charset="-122"/>
                          <a:ea typeface="思源黑体 Light" panose="020B0300000000000000" pitchFamily="34" charset="-122"/>
                        </a:rPr>
                        <a:t>层</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85571400"/>
                  </a:ext>
                </a:extLst>
              </a:tr>
              <a:tr h="695012">
                <a:tc>
                  <a:txBody>
                    <a:bodyPr/>
                    <a:lstStyle/>
                    <a:p>
                      <a:pPr indent="127000" algn="ctr">
                        <a:lnSpc>
                          <a:spcPct val="125000"/>
                        </a:lnSpc>
                        <a:spcAft>
                          <a:spcPts val="0"/>
                        </a:spcAft>
                      </a:pPr>
                      <a:r>
                        <a:rPr lang="zh-CN" sz="2000" kern="100">
                          <a:effectLst/>
                          <a:latin typeface="思源黑体 Light" panose="020B0300000000000000" pitchFamily="34" charset="-122"/>
                          <a:ea typeface="思源黑体 Light" panose="020B0300000000000000" pitchFamily="34" charset="-122"/>
                        </a:rPr>
                        <a:t>方案</a:t>
                      </a:r>
                      <a:r>
                        <a:rPr lang="en-US" sz="2000" kern="100" dirty="0">
                          <a:effectLst/>
                          <a:latin typeface="思源黑体 Light" panose="020B0300000000000000" pitchFamily="34" charset="-122"/>
                          <a:ea typeface="思源黑体 Light" panose="020B0300000000000000" pitchFamily="34" charset="-122"/>
                        </a:rPr>
                        <a:t>a4</a:t>
                      </a:r>
                      <a:endParaRPr lang="zh-CN" sz="28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3*3</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3*3</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861951016"/>
                  </a:ext>
                </a:extLst>
              </a:tr>
              <a:tr h="695012">
                <a:tc>
                  <a:txBody>
                    <a:bodyPr/>
                    <a:lstStyle/>
                    <a:p>
                      <a:pPr indent="127000" algn="ctr">
                        <a:lnSpc>
                          <a:spcPct val="125000"/>
                        </a:lnSpc>
                        <a:spcAft>
                          <a:spcPts val="0"/>
                        </a:spcAft>
                      </a:pPr>
                      <a:r>
                        <a:rPr lang="zh-CN" sz="2000" kern="100" dirty="0">
                          <a:effectLst/>
                          <a:latin typeface="思源黑体 Light" panose="020B0300000000000000" pitchFamily="34" charset="-122"/>
                          <a:ea typeface="思源黑体 Light" panose="020B0300000000000000" pitchFamily="34" charset="-122"/>
                        </a:rPr>
                        <a:t>方案</a:t>
                      </a:r>
                      <a:r>
                        <a:rPr lang="en-US" sz="2000" kern="100" dirty="0">
                          <a:effectLst/>
                          <a:latin typeface="思源黑体 Light" panose="020B0300000000000000" pitchFamily="34" charset="-122"/>
                          <a:ea typeface="思源黑体 Light" panose="020B0300000000000000" pitchFamily="34" charset="-122"/>
                        </a:rPr>
                        <a:t>b1</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5*5</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5*5</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14270587"/>
                  </a:ext>
                </a:extLst>
              </a:tr>
              <a:tr h="695012">
                <a:tc>
                  <a:txBody>
                    <a:bodyPr/>
                    <a:lstStyle/>
                    <a:p>
                      <a:pPr indent="127000" algn="ctr">
                        <a:lnSpc>
                          <a:spcPct val="125000"/>
                        </a:lnSpc>
                        <a:spcAft>
                          <a:spcPts val="0"/>
                        </a:spcAft>
                      </a:pPr>
                      <a:r>
                        <a:rPr lang="zh-CN" sz="2000" kern="100">
                          <a:effectLst/>
                          <a:latin typeface="思源黑体 Light" panose="020B0300000000000000" pitchFamily="34" charset="-122"/>
                          <a:ea typeface="思源黑体 Light" panose="020B0300000000000000" pitchFamily="34" charset="-122"/>
                        </a:rPr>
                        <a:t>方案</a:t>
                      </a:r>
                      <a:r>
                        <a:rPr lang="en-US" sz="2000" kern="100" dirty="0">
                          <a:effectLst/>
                          <a:latin typeface="思源黑体 Light" panose="020B0300000000000000" pitchFamily="34" charset="-122"/>
                          <a:ea typeface="思源黑体 Light" panose="020B0300000000000000" pitchFamily="34" charset="-122"/>
                        </a:rPr>
                        <a:t>b2</a:t>
                      </a:r>
                      <a:endParaRPr lang="zh-CN" sz="28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7*7</a:t>
                      </a:r>
                      <a:endParaRPr lang="zh-CN" sz="28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7*7</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953365"/>
                  </a:ext>
                </a:extLst>
              </a:tr>
              <a:tr h="695012">
                <a:tc>
                  <a:txBody>
                    <a:bodyPr/>
                    <a:lstStyle/>
                    <a:p>
                      <a:pPr indent="127000" algn="ctr">
                        <a:lnSpc>
                          <a:spcPct val="125000"/>
                        </a:lnSpc>
                        <a:spcAft>
                          <a:spcPts val="0"/>
                        </a:spcAft>
                      </a:pPr>
                      <a:r>
                        <a:rPr lang="zh-CN" sz="2000" kern="100" dirty="0">
                          <a:effectLst/>
                          <a:latin typeface="思源黑体 Light" panose="020B0300000000000000" pitchFamily="34" charset="-122"/>
                          <a:ea typeface="思源黑体 Light" panose="020B0300000000000000" pitchFamily="34" charset="-122"/>
                        </a:rPr>
                        <a:t>方案</a:t>
                      </a:r>
                      <a:r>
                        <a:rPr lang="en-US" sz="2000" kern="100" dirty="0">
                          <a:effectLst/>
                          <a:latin typeface="思源黑体 Light" panose="020B0300000000000000" pitchFamily="34" charset="-122"/>
                          <a:ea typeface="思源黑体 Light" panose="020B0300000000000000" pitchFamily="34" charset="-122"/>
                        </a:rPr>
                        <a:t>b3</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9*9</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9*9</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22361371"/>
                  </a:ext>
                </a:extLst>
              </a:tr>
            </a:tbl>
          </a:graphicData>
        </a:graphic>
      </p:graphicFrame>
      <p:graphicFrame>
        <p:nvGraphicFramePr>
          <p:cNvPr id="6" name="表格 5">
            <a:extLst>
              <a:ext uri="{FF2B5EF4-FFF2-40B4-BE49-F238E27FC236}">
                <a16:creationId xmlns:a16="http://schemas.microsoft.com/office/drawing/2014/main" id="{9F965C22-8B79-7C41-9C99-15BD655E0FB1}"/>
              </a:ext>
            </a:extLst>
          </p:cNvPr>
          <p:cNvGraphicFramePr>
            <a:graphicFrameLocks noGrp="1"/>
          </p:cNvGraphicFramePr>
          <p:nvPr>
            <p:extLst>
              <p:ext uri="{D42A27DB-BD31-4B8C-83A1-F6EECF244321}">
                <p14:modId xmlns:p14="http://schemas.microsoft.com/office/powerpoint/2010/main" val="3667892868"/>
              </p:ext>
            </p:extLst>
          </p:nvPr>
        </p:nvGraphicFramePr>
        <p:xfrm>
          <a:off x="6096000" y="1872018"/>
          <a:ext cx="5613402" cy="3475060"/>
        </p:xfrm>
        <a:graphic>
          <a:graphicData uri="http://schemas.openxmlformats.org/drawingml/2006/table">
            <a:tbl>
              <a:tblPr firstRow="1" firstCol="1" bandRow="1">
                <a:tableStyleId>{68D230F3-CF80-4859-8CE7-A43EE81993B5}</a:tableStyleId>
              </a:tblPr>
              <a:tblGrid>
                <a:gridCol w="1918076">
                  <a:extLst>
                    <a:ext uri="{9D8B030D-6E8A-4147-A177-3AD203B41FA5}">
                      <a16:colId xmlns:a16="http://schemas.microsoft.com/office/drawing/2014/main" val="3374860443"/>
                    </a:ext>
                  </a:extLst>
                </a:gridCol>
                <a:gridCol w="1847663">
                  <a:extLst>
                    <a:ext uri="{9D8B030D-6E8A-4147-A177-3AD203B41FA5}">
                      <a16:colId xmlns:a16="http://schemas.microsoft.com/office/drawing/2014/main" val="3336474557"/>
                    </a:ext>
                  </a:extLst>
                </a:gridCol>
                <a:gridCol w="1847663">
                  <a:extLst>
                    <a:ext uri="{9D8B030D-6E8A-4147-A177-3AD203B41FA5}">
                      <a16:colId xmlns:a16="http://schemas.microsoft.com/office/drawing/2014/main" val="2641238447"/>
                    </a:ext>
                  </a:extLst>
                </a:gridCol>
              </a:tblGrid>
              <a:tr h="695012">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 </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zh-CN" sz="2000" kern="100" dirty="0">
                          <a:effectLst/>
                          <a:latin typeface="思源黑体 Light" panose="020B0300000000000000" pitchFamily="34" charset="-122"/>
                          <a:ea typeface="思源黑体 Light" panose="020B0300000000000000" pitchFamily="34" charset="-122"/>
                        </a:rPr>
                        <a:t>准确率</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zh-CN" sz="2000" kern="100" dirty="0">
                          <a:effectLst/>
                          <a:latin typeface="思源黑体 Light" panose="020B0300000000000000" pitchFamily="34" charset="-122"/>
                          <a:ea typeface="思源黑体 Light" panose="020B0300000000000000" pitchFamily="34" charset="-122"/>
                        </a:rPr>
                        <a:t>单位迭代周期</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86900092"/>
                  </a:ext>
                </a:extLst>
              </a:tr>
              <a:tr h="695012">
                <a:tc>
                  <a:txBody>
                    <a:bodyPr/>
                    <a:lstStyle/>
                    <a:p>
                      <a:pPr indent="127000" algn="ctr">
                        <a:lnSpc>
                          <a:spcPct val="125000"/>
                        </a:lnSpc>
                        <a:spcAft>
                          <a:spcPts val="0"/>
                        </a:spcAft>
                      </a:pPr>
                      <a:r>
                        <a:rPr lang="zh-CN" sz="2000" kern="100" dirty="0">
                          <a:effectLst/>
                          <a:latin typeface="思源黑体 Light" panose="020B0300000000000000" pitchFamily="34" charset="-122"/>
                          <a:ea typeface="思源黑体 Light" panose="020B0300000000000000" pitchFamily="34" charset="-122"/>
                        </a:rPr>
                        <a:t>方案</a:t>
                      </a:r>
                      <a:r>
                        <a:rPr lang="en-US" sz="2000" kern="100" dirty="0">
                          <a:effectLst/>
                          <a:latin typeface="思源黑体 Light" panose="020B0300000000000000" pitchFamily="34" charset="-122"/>
                          <a:ea typeface="思源黑体 Light" panose="020B0300000000000000" pitchFamily="34" charset="-122"/>
                        </a:rPr>
                        <a:t>a4</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78.7%</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0:02:13</a:t>
                      </a:r>
                      <a:endParaRPr lang="zh-CN" sz="28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99564949"/>
                  </a:ext>
                </a:extLst>
              </a:tr>
              <a:tr h="695012">
                <a:tc>
                  <a:txBody>
                    <a:bodyPr/>
                    <a:lstStyle/>
                    <a:p>
                      <a:pPr indent="127000" algn="ctr">
                        <a:lnSpc>
                          <a:spcPct val="125000"/>
                        </a:lnSpc>
                        <a:spcAft>
                          <a:spcPts val="0"/>
                        </a:spcAft>
                      </a:pPr>
                      <a:r>
                        <a:rPr lang="zh-CN" sz="2000" kern="100">
                          <a:effectLst/>
                          <a:latin typeface="思源黑体 Light" panose="020B0300000000000000" pitchFamily="34" charset="-122"/>
                          <a:ea typeface="思源黑体 Light" panose="020B0300000000000000" pitchFamily="34" charset="-122"/>
                        </a:rPr>
                        <a:t>方案</a:t>
                      </a:r>
                      <a:r>
                        <a:rPr lang="en-US" sz="2000" kern="100" dirty="0">
                          <a:effectLst/>
                          <a:latin typeface="思源黑体 Light" panose="020B0300000000000000" pitchFamily="34" charset="-122"/>
                          <a:ea typeface="思源黑体 Light" panose="020B0300000000000000" pitchFamily="34" charset="-122"/>
                        </a:rPr>
                        <a:t>b1</a:t>
                      </a:r>
                      <a:endParaRPr lang="zh-CN" sz="28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85.9%</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0:03:01</a:t>
                      </a:r>
                      <a:endParaRPr lang="zh-CN" sz="28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338146475"/>
                  </a:ext>
                </a:extLst>
              </a:tr>
              <a:tr h="695012">
                <a:tc>
                  <a:txBody>
                    <a:bodyPr/>
                    <a:lstStyle/>
                    <a:p>
                      <a:pPr indent="127000" algn="ctr">
                        <a:lnSpc>
                          <a:spcPct val="125000"/>
                        </a:lnSpc>
                        <a:spcAft>
                          <a:spcPts val="0"/>
                        </a:spcAft>
                      </a:pPr>
                      <a:r>
                        <a:rPr lang="zh-CN" sz="2000" kern="100">
                          <a:effectLst/>
                          <a:latin typeface="思源黑体 Light" panose="020B0300000000000000" pitchFamily="34" charset="-122"/>
                          <a:ea typeface="思源黑体 Light" panose="020B0300000000000000" pitchFamily="34" charset="-122"/>
                        </a:rPr>
                        <a:t>方案</a:t>
                      </a:r>
                      <a:r>
                        <a:rPr lang="en-US" sz="2000" kern="100" dirty="0">
                          <a:effectLst/>
                          <a:latin typeface="思源黑体 Light" panose="020B0300000000000000" pitchFamily="34" charset="-122"/>
                          <a:ea typeface="思源黑体 Light" panose="020B0300000000000000" pitchFamily="34" charset="-122"/>
                        </a:rPr>
                        <a:t>b2</a:t>
                      </a:r>
                      <a:endParaRPr lang="zh-CN" sz="28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89.1%</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0:04:15</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253057091"/>
                  </a:ext>
                </a:extLst>
              </a:tr>
              <a:tr h="695012">
                <a:tc>
                  <a:txBody>
                    <a:bodyPr/>
                    <a:lstStyle/>
                    <a:p>
                      <a:pPr indent="127000" algn="ctr">
                        <a:lnSpc>
                          <a:spcPct val="125000"/>
                        </a:lnSpc>
                        <a:spcAft>
                          <a:spcPts val="0"/>
                        </a:spcAft>
                      </a:pPr>
                      <a:r>
                        <a:rPr lang="zh-CN" sz="2000" kern="100" dirty="0">
                          <a:effectLst/>
                          <a:latin typeface="思源黑体 Light" panose="020B0300000000000000" pitchFamily="34" charset="-122"/>
                          <a:ea typeface="思源黑体 Light" panose="020B0300000000000000" pitchFamily="34" charset="-122"/>
                        </a:rPr>
                        <a:t>方案</a:t>
                      </a:r>
                      <a:r>
                        <a:rPr lang="en-US" sz="2000" kern="100" dirty="0">
                          <a:effectLst/>
                          <a:latin typeface="思源黑体 Light" panose="020B0300000000000000" pitchFamily="34" charset="-122"/>
                          <a:ea typeface="思源黑体 Light" panose="020B0300000000000000" pitchFamily="34" charset="-122"/>
                        </a:rPr>
                        <a:t>b3</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89.3%</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0:05:50</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45211371"/>
                  </a:ext>
                </a:extLst>
              </a:tr>
            </a:tbl>
          </a:graphicData>
        </a:graphic>
      </p:graphicFrame>
      <p:sp>
        <p:nvSpPr>
          <p:cNvPr id="7" name="矩形 6">
            <a:extLst>
              <a:ext uri="{FF2B5EF4-FFF2-40B4-BE49-F238E27FC236}">
                <a16:creationId xmlns:a16="http://schemas.microsoft.com/office/drawing/2014/main" id="{8E1A902B-2EA9-FB45-9A75-770D0C2676BF}"/>
              </a:ext>
            </a:extLst>
          </p:cNvPr>
          <p:cNvSpPr/>
          <p:nvPr/>
        </p:nvSpPr>
        <p:spPr>
          <a:xfrm>
            <a:off x="7352053" y="5691442"/>
            <a:ext cx="3962944" cy="461665"/>
          </a:xfrm>
          <a:prstGeom prst="rect">
            <a:avLst/>
          </a:prstGeom>
        </p:spPr>
        <p:txBody>
          <a:bodyPr wrap="none">
            <a:spAutoFit/>
          </a:bodyPr>
          <a:lstStyle/>
          <a:p>
            <a:r>
              <a:rPr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rPr>
              <a:t>不</a:t>
            </a:r>
            <a:r>
              <a:rPr lang="zh-CN" altLang="zh-CN" sz="2400" dirty="0">
                <a:solidFill>
                  <a:schemeClr val="tx1">
                    <a:lumMod val="75000"/>
                    <a:lumOff val="25000"/>
                  </a:schemeClr>
                </a:solidFill>
                <a:latin typeface="思源黑体 Normal" panose="020B0400000000000000" pitchFamily="34" charset="-122"/>
                <a:ea typeface="思源黑体 Normal" panose="020B0400000000000000" pitchFamily="34" charset="-122"/>
              </a:rPr>
              <a:t>同滤波器尺寸的分类结果 </a:t>
            </a:r>
            <a:endParaRPr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p:sp>
        <p:nvSpPr>
          <p:cNvPr id="8" name="文本框 7">
            <a:extLst>
              <a:ext uri="{FF2B5EF4-FFF2-40B4-BE49-F238E27FC236}">
                <a16:creationId xmlns:a16="http://schemas.microsoft.com/office/drawing/2014/main" id="{B50F4034-640D-9541-B0A1-8B737032EFCE}"/>
              </a:ext>
            </a:extLst>
          </p:cNvPr>
          <p:cNvSpPr txBox="1"/>
          <p:nvPr/>
        </p:nvSpPr>
        <p:spPr>
          <a:xfrm>
            <a:off x="1800334" y="5691443"/>
            <a:ext cx="3039615" cy="461665"/>
          </a:xfrm>
          <a:prstGeom prst="rect">
            <a:avLst/>
          </a:prstGeom>
          <a:noFill/>
        </p:spPr>
        <p:txBody>
          <a:bodyPr wrap="none" rtlCol="0">
            <a:spAutoFit/>
          </a:bodyPr>
          <a:lstStyle/>
          <a:p>
            <a:r>
              <a:rPr lang="zh-CN" altLang="zh-CN" sz="2400" dirty="0">
                <a:solidFill>
                  <a:schemeClr val="tx1">
                    <a:lumMod val="75000"/>
                    <a:lumOff val="25000"/>
                  </a:schemeClr>
                </a:solidFill>
                <a:latin typeface="思源黑体 Normal" panose="020B0400000000000000" pitchFamily="34" charset="-122"/>
                <a:ea typeface="思源黑体 Normal" panose="020B0400000000000000" pitchFamily="34" charset="-122"/>
              </a:rPr>
              <a:t>滤波器尺寸调整策略 </a:t>
            </a:r>
            <a:endParaRPr kumimoji="1"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p:spTree>
    <p:extLst>
      <p:ext uri="{BB962C8B-B14F-4D97-AF65-F5344CB8AC3E}">
        <p14:creationId xmlns:p14="http://schemas.microsoft.com/office/powerpoint/2010/main" val="3590448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B67D5567-BA06-447A-A799-350F92BCE0CD}"/>
              </a:ext>
            </a:extLst>
          </p:cNvPr>
          <p:cNvGraphicFramePr>
            <a:graphicFrameLocks noGrp="1"/>
          </p:cNvGraphicFramePr>
          <p:nvPr>
            <p:extLst>
              <p:ext uri="{D42A27DB-BD31-4B8C-83A1-F6EECF244321}">
                <p14:modId xmlns:p14="http://schemas.microsoft.com/office/powerpoint/2010/main" val="1882475387"/>
              </p:ext>
            </p:extLst>
          </p:nvPr>
        </p:nvGraphicFramePr>
        <p:xfrm>
          <a:off x="5773994" y="-1"/>
          <a:ext cx="6418007" cy="6858000"/>
        </p:xfrm>
        <a:graphic>
          <a:graphicData uri="http://schemas.openxmlformats.org/drawingml/2006/table">
            <a:tbl>
              <a:tblPr firstRow="1" firstCol="1" bandRow="1">
                <a:tableStyleId>{5FD0F851-EC5A-4D38-B0AD-8093EC10F338}</a:tableStyleId>
              </a:tblPr>
              <a:tblGrid>
                <a:gridCol w="2139078">
                  <a:extLst>
                    <a:ext uri="{9D8B030D-6E8A-4147-A177-3AD203B41FA5}">
                      <a16:colId xmlns:a16="http://schemas.microsoft.com/office/drawing/2014/main" val="76676634"/>
                    </a:ext>
                  </a:extLst>
                </a:gridCol>
                <a:gridCol w="2139078">
                  <a:extLst>
                    <a:ext uri="{9D8B030D-6E8A-4147-A177-3AD203B41FA5}">
                      <a16:colId xmlns:a16="http://schemas.microsoft.com/office/drawing/2014/main" val="2180608530"/>
                    </a:ext>
                  </a:extLst>
                </a:gridCol>
                <a:gridCol w="2139851">
                  <a:extLst>
                    <a:ext uri="{9D8B030D-6E8A-4147-A177-3AD203B41FA5}">
                      <a16:colId xmlns:a16="http://schemas.microsoft.com/office/drawing/2014/main" val="2279605000"/>
                    </a:ext>
                  </a:extLst>
                </a:gridCol>
              </a:tblGrid>
              <a:tr h="381000">
                <a:tc>
                  <a:txBody>
                    <a:bodyPr/>
                    <a:lstStyle/>
                    <a:p>
                      <a:pPr indent="127000" algn="ctr">
                        <a:lnSpc>
                          <a:spcPct val="125000"/>
                        </a:lnSpc>
                        <a:spcAft>
                          <a:spcPts val="0"/>
                        </a:spcAft>
                      </a:pPr>
                      <a:r>
                        <a:rPr lang="zh-CN"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层（类型）</a:t>
                      </a:r>
                      <a:endParaRPr lang="zh-CN"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w="12700" cmpd="sng">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rPr>
                        <a:t>输出尺寸</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w="12700" cmpd="sng">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rPr>
                        <a:t>参数（个）</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3558808"/>
                  </a:ext>
                </a:extLst>
              </a:tr>
              <a:tr h="381000">
                <a:tc>
                  <a:txBody>
                    <a:bodyPr/>
                    <a:lstStyle/>
                    <a:p>
                      <a:pPr indent="127000" algn="ctr">
                        <a:lnSpc>
                          <a:spcPct val="125000"/>
                        </a:lnSpc>
                        <a:spcAft>
                          <a:spcPts val="0"/>
                        </a:spcAft>
                      </a:pPr>
                      <a:r>
                        <a:rPr lang="zh-CN"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卷积层</a:t>
                      </a: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_1</a:t>
                      </a:r>
                      <a:endParaRPr lang="zh-CN"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w="12700" cmpd="sng">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(40,500,128)</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w="12700" cmpd="sng">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6400</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41827267"/>
                  </a:ext>
                </a:extLst>
              </a:tr>
              <a:tr h="381000">
                <a:tc>
                  <a:txBody>
                    <a:bodyPr/>
                    <a:lstStyle/>
                    <a:p>
                      <a:pPr indent="127000" algn="ctr">
                        <a:lnSpc>
                          <a:spcPct val="125000"/>
                        </a:lnSpc>
                        <a:spcAft>
                          <a:spcPts val="0"/>
                        </a:spcAft>
                      </a:pPr>
                      <a:r>
                        <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rPr>
                        <a:t>批标准化</a:t>
                      </a: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_1</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(40,500,128)</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160</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696327422"/>
                  </a:ext>
                </a:extLst>
              </a:tr>
              <a:tr h="381000">
                <a:tc>
                  <a:txBody>
                    <a:bodyPr/>
                    <a:lstStyle/>
                    <a:p>
                      <a:pPr indent="127000" algn="ctr">
                        <a:lnSpc>
                          <a:spcPct val="125000"/>
                        </a:lnSpc>
                        <a:spcAft>
                          <a:spcPts val="0"/>
                        </a:spcAft>
                      </a:pPr>
                      <a:r>
                        <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rPr>
                        <a:t>激活函数</a:t>
                      </a: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_1</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(40,500,128)</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0</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845926184"/>
                  </a:ext>
                </a:extLst>
              </a:tr>
              <a:tr h="381000">
                <a:tc>
                  <a:txBody>
                    <a:bodyPr/>
                    <a:lstStyle/>
                    <a:p>
                      <a:pPr indent="127000" algn="ctr">
                        <a:lnSpc>
                          <a:spcPct val="125000"/>
                        </a:lnSpc>
                        <a:spcAft>
                          <a:spcPts val="0"/>
                        </a:spcAft>
                      </a:pPr>
                      <a:r>
                        <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rPr>
                        <a:t>最大池化</a:t>
                      </a: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_1</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(8,100, 128)</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0</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88092041"/>
                  </a:ext>
                </a:extLst>
              </a:tr>
              <a:tr h="381000">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Dropout_1</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(8,100, 128)</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0</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513907"/>
                  </a:ext>
                </a:extLst>
              </a:tr>
              <a:tr h="381000">
                <a:tc>
                  <a:txBody>
                    <a:bodyPr/>
                    <a:lstStyle/>
                    <a:p>
                      <a:pPr indent="127000" algn="ctr">
                        <a:lnSpc>
                          <a:spcPct val="125000"/>
                        </a:lnSpc>
                        <a:spcAft>
                          <a:spcPts val="0"/>
                        </a:spcAft>
                      </a:pPr>
                      <a:r>
                        <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rPr>
                        <a:t>卷积层</a:t>
                      </a: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_2</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(8,100,256)</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1605888</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5639095"/>
                  </a:ext>
                </a:extLst>
              </a:tr>
              <a:tr h="381000">
                <a:tc>
                  <a:txBody>
                    <a:bodyPr/>
                    <a:lstStyle/>
                    <a:p>
                      <a:pPr indent="127000" algn="ctr">
                        <a:lnSpc>
                          <a:spcPct val="125000"/>
                        </a:lnSpc>
                        <a:spcAft>
                          <a:spcPts val="0"/>
                        </a:spcAft>
                      </a:pPr>
                      <a:r>
                        <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rPr>
                        <a:t>批标准化</a:t>
                      </a: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_2</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(8,100,256)</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32</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47461275"/>
                  </a:ext>
                </a:extLst>
              </a:tr>
              <a:tr h="381000">
                <a:tc>
                  <a:txBody>
                    <a:bodyPr/>
                    <a:lstStyle/>
                    <a:p>
                      <a:pPr indent="127000" algn="ctr">
                        <a:lnSpc>
                          <a:spcPct val="125000"/>
                        </a:lnSpc>
                        <a:spcAft>
                          <a:spcPts val="0"/>
                        </a:spcAft>
                      </a:pPr>
                      <a:r>
                        <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rPr>
                        <a:t>激活函数</a:t>
                      </a: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_2</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(8,100,256)</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0</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255607700"/>
                  </a:ext>
                </a:extLst>
              </a:tr>
              <a:tr h="381000">
                <a:tc>
                  <a:txBody>
                    <a:bodyPr/>
                    <a:lstStyle/>
                    <a:p>
                      <a:pPr indent="127000" algn="ctr">
                        <a:lnSpc>
                          <a:spcPct val="125000"/>
                        </a:lnSpc>
                        <a:spcAft>
                          <a:spcPts val="0"/>
                        </a:spcAft>
                      </a:pPr>
                      <a:r>
                        <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rPr>
                        <a:t>最大池化</a:t>
                      </a: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_2</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(2,1,256)</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0</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40040785"/>
                  </a:ext>
                </a:extLst>
              </a:tr>
              <a:tr h="381000">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Dropout_2</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(2,1,256)</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0</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808169815"/>
                  </a:ext>
                </a:extLst>
              </a:tr>
              <a:tr h="381000">
                <a:tc>
                  <a:txBody>
                    <a:bodyPr/>
                    <a:lstStyle/>
                    <a:p>
                      <a:pPr indent="127000" algn="ctr">
                        <a:lnSpc>
                          <a:spcPct val="125000"/>
                        </a:lnSpc>
                        <a:spcAft>
                          <a:spcPts val="0"/>
                        </a:spcAft>
                      </a:pPr>
                      <a:r>
                        <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rPr>
                        <a:t>拍平</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512</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0</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408925815"/>
                  </a:ext>
                </a:extLst>
              </a:tr>
              <a:tr h="381000">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Dense(</a:t>
                      </a:r>
                      <a:r>
                        <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rPr>
                        <a:t>全连接层</a:t>
                      </a: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)_1</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100</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51300</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24044166"/>
                  </a:ext>
                </a:extLst>
              </a:tr>
              <a:tr h="381000">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Dropout_3</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100</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0</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795862255"/>
                  </a:ext>
                </a:extLst>
              </a:tr>
              <a:tr h="381000">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Dense(</a:t>
                      </a:r>
                      <a:r>
                        <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rPr>
                        <a:t>全连接层</a:t>
                      </a: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)_2</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15</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1515</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53456815"/>
                  </a:ext>
                </a:extLst>
              </a:tr>
              <a:tr h="381000">
                <a:tc gridSpan="3">
                  <a:txBody>
                    <a:bodyPr/>
                    <a:lstStyle/>
                    <a:p>
                      <a:pPr indent="127000" algn="l">
                        <a:lnSpc>
                          <a:spcPct val="125000"/>
                        </a:lnSpc>
                        <a:spcAft>
                          <a:spcPts val="0"/>
                        </a:spcAft>
                      </a:pPr>
                      <a:r>
                        <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rPr>
                        <a:t>参数总计：</a:t>
                      </a: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1,665,295</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783571974"/>
                  </a:ext>
                </a:extLst>
              </a:tr>
              <a:tr h="381000">
                <a:tc gridSpan="3">
                  <a:txBody>
                    <a:bodyPr/>
                    <a:lstStyle/>
                    <a:p>
                      <a:pPr indent="127000" algn="l">
                        <a:lnSpc>
                          <a:spcPct val="125000"/>
                        </a:lnSpc>
                        <a:spcAft>
                          <a:spcPts val="0"/>
                        </a:spcAft>
                      </a:pPr>
                      <a:r>
                        <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rPr>
                        <a:t>可训练参数：</a:t>
                      </a: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1,665,199</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62348137"/>
                  </a:ext>
                </a:extLst>
              </a:tr>
              <a:tr h="381000">
                <a:tc gridSpan="3">
                  <a:txBody>
                    <a:bodyPr/>
                    <a:lstStyle/>
                    <a:p>
                      <a:pPr indent="127000" algn="l">
                        <a:lnSpc>
                          <a:spcPct val="125000"/>
                        </a:lnSpc>
                        <a:spcAft>
                          <a:spcPts val="0"/>
                        </a:spcAft>
                      </a:pPr>
                      <a:r>
                        <a:rPr lang="zh-CN"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不可训练参数：</a:t>
                      </a: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96</a:t>
                      </a:r>
                      <a:endParaRPr lang="zh-CN"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w="12700" cmpd="sng">
                      <a:noFill/>
                    </a:lnB>
                    <a:lnTlToBr w="12700" cmpd="sng">
                      <a:noFill/>
                      <a:prstDash val="solid"/>
                    </a:lnTlToBr>
                    <a:lnBlToTr w="12700" cmpd="sng">
                      <a:noFill/>
                      <a:prstDash val="solid"/>
                    </a:lnBlToTr>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162316328"/>
                  </a:ext>
                </a:extLst>
              </a:tr>
            </a:tbl>
          </a:graphicData>
        </a:graphic>
      </p:graphicFrame>
      <p:sp>
        <p:nvSpPr>
          <p:cNvPr id="6" name="标题 1">
            <a:extLst>
              <a:ext uri="{FF2B5EF4-FFF2-40B4-BE49-F238E27FC236}">
                <a16:creationId xmlns:a16="http://schemas.microsoft.com/office/drawing/2014/main" id="{03385FCC-48F7-4061-9294-D75CE100C41E}"/>
              </a:ext>
            </a:extLst>
          </p:cNvPr>
          <p:cNvSpPr>
            <a:spLocks noGrp="1"/>
          </p:cNvSpPr>
          <p:nvPr>
            <p:ph type="title"/>
          </p:nvPr>
        </p:nvSpPr>
        <p:spPr>
          <a:xfrm>
            <a:off x="1614879" y="2771185"/>
            <a:ext cx="2330316" cy="1315629"/>
          </a:xfrm>
        </p:spPr>
        <p:txBody>
          <a:bodyPr/>
          <a:lstStyle/>
          <a:p>
            <a:r>
              <a:rPr lang="zh-CN" altLang="en-US" sz="2800" dirty="0">
                <a:solidFill>
                  <a:schemeClr val="tx1">
                    <a:lumMod val="75000"/>
                    <a:lumOff val="25000"/>
                  </a:schemeClr>
                </a:solidFill>
                <a:latin typeface="思源黑体" panose="020B0500000000000000" pitchFamily="34" charset="-122"/>
                <a:ea typeface="思源黑体" panose="020B0500000000000000" pitchFamily="34" charset="-122"/>
                <a:cs typeface="+mn-cs"/>
              </a:rPr>
              <a:t>最终训练参数</a:t>
            </a:r>
          </a:p>
        </p:txBody>
      </p:sp>
    </p:spTree>
    <p:extLst>
      <p:ext uri="{BB962C8B-B14F-4D97-AF65-F5344CB8AC3E}">
        <p14:creationId xmlns:p14="http://schemas.microsoft.com/office/powerpoint/2010/main" val="32935572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8F7B1D-23A7-9348-ADD2-717D5ED0EE68}"/>
              </a:ext>
            </a:extLst>
          </p:cNvPr>
          <p:cNvSpPr>
            <a:spLocks noGrp="1"/>
          </p:cNvSpPr>
          <p:nvPr>
            <p:ph type="title"/>
          </p:nvPr>
        </p:nvSpPr>
        <p:spPr>
          <a:xfrm>
            <a:off x="1238794" y="2771185"/>
            <a:ext cx="3054531" cy="1315629"/>
          </a:xfrm>
        </p:spPr>
        <p:txBody>
          <a:bodyPr/>
          <a:lstStyle/>
          <a:p>
            <a:r>
              <a:rPr lang="zh-CN" altLang="en-US" sz="2800" dirty="0">
                <a:solidFill>
                  <a:schemeClr val="tx1">
                    <a:lumMod val="75000"/>
                    <a:lumOff val="25000"/>
                  </a:schemeClr>
                </a:solidFill>
                <a:latin typeface="思源黑体" panose="020B0500000000000000" pitchFamily="34" charset="-122"/>
                <a:ea typeface="思源黑体" panose="020B0500000000000000" pitchFamily="34" charset="-122"/>
                <a:cs typeface="+mn-cs"/>
              </a:rPr>
              <a:t>基本系统分类结果</a:t>
            </a:r>
          </a:p>
        </p:txBody>
      </p:sp>
      <p:graphicFrame>
        <p:nvGraphicFramePr>
          <p:cNvPr id="3" name="表格 2">
            <a:extLst>
              <a:ext uri="{FF2B5EF4-FFF2-40B4-BE49-F238E27FC236}">
                <a16:creationId xmlns:a16="http://schemas.microsoft.com/office/drawing/2014/main" id="{DDA45FBB-38DF-5945-9251-276A64DDE95B}"/>
              </a:ext>
            </a:extLst>
          </p:cNvPr>
          <p:cNvGraphicFramePr>
            <a:graphicFrameLocks noGrp="1"/>
          </p:cNvGraphicFramePr>
          <p:nvPr>
            <p:extLst>
              <p:ext uri="{D42A27DB-BD31-4B8C-83A1-F6EECF244321}">
                <p14:modId xmlns:p14="http://schemas.microsoft.com/office/powerpoint/2010/main" val="3882121037"/>
              </p:ext>
            </p:extLst>
          </p:nvPr>
        </p:nvGraphicFramePr>
        <p:xfrm>
          <a:off x="5468982" y="0"/>
          <a:ext cx="6723017" cy="6858004"/>
        </p:xfrm>
        <a:graphic>
          <a:graphicData uri="http://schemas.openxmlformats.org/drawingml/2006/table">
            <a:tbl>
              <a:tblPr firstRow="1" firstCol="1" bandRow="1">
                <a:tableStyleId>{68D230F3-CF80-4859-8CE7-A43EE81993B5}</a:tableStyleId>
              </a:tblPr>
              <a:tblGrid>
                <a:gridCol w="2240735">
                  <a:extLst>
                    <a:ext uri="{9D8B030D-6E8A-4147-A177-3AD203B41FA5}">
                      <a16:colId xmlns:a16="http://schemas.microsoft.com/office/drawing/2014/main" val="2333946863"/>
                    </a:ext>
                  </a:extLst>
                </a:gridCol>
                <a:gridCol w="2240735">
                  <a:extLst>
                    <a:ext uri="{9D8B030D-6E8A-4147-A177-3AD203B41FA5}">
                      <a16:colId xmlns:a16="http://schemas.microsoft.com/office/drawing/2014/main" val="3025623164"/>
                    </a:ext>
                  </a:extLst>
                </a:gridCol>
                <a:gridCol w="2241547">
                  <a:extLst>
                    <a:ext uri="{9D8B030D-6E8A-4147-A177-3AD203B41FA5}">
                      <a16:colId xmlns:a16="http://schemas.microsoft.com/office/drawing/2014/main" val="3748428349"/>
                    </a:ext>
                  </a:extLst>
                </a:gridCol>
              </a:tblGrid>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音频场景</a:t>
                      </a:r>
                      <a:endParaRPr lang="zh-CN" sz="2400" b="1"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zh-CN" sz="1800" kern="100">
                          <a:effectLst/>
                          <a:latin typeface="思源黑体 Light" panose="020B0300000000000000" pitchFamily="34" charset="-122"/>
                          <a:ea typeface="思源黑体 Light" panose="020B0300000000000000" pitchFamily="34" charset="-122"/>
                        </a:rPr>
                        <a:t>开发集</a:t>
                      </a:r>
                      <a:endParaRPr lang="zh-CN" sz="24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zh-CN" sz="1800" kern="100">
                          <a:effectLst/>
                          <a:latin typeface="思源黑体 Light" panose="020B0300000000000000" pitchFamily="34" charset="-122"/>
                          <a:ea typeface="思源黑体 Light" panose="020B0300000000000000" pitchFamily="34" charset="-122"/>
                        </a:rPr>
                        <a:t>验证集</a:t>
                      </a:r>
                      <a:endParaRPr lang="zh-CN" sz="24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47568730"/>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沙滩</a:t>
                      </a:r>
                      <a:endParaRPr lang="zh-CN" sz="2400" b="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92.0</a:t>
                      </a:r>
                      <a:endParaRPr lang="zh-CN" sz="24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41.7</a:t>
                      </a:r>
                      <a:endParaRPr lang="zh-CN" sz="24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404512867"/>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公交</a:t>
                      </a:r>
                      <a:endParaRPr lang="zh-CN" sz="2400" b="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94.6</a:t>
                      </a:r>
                      <a:endParaRPr lang="zh-CN" sz="24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26.9</a:t>
                      </a:r>
                      <a:endParaRPr lang="zh-CN" sz="24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96362438"/>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咖啡</a:t>
                      </a:r>
                      <a:r>
                        <a:rPr lang="en-US" sz="1800" kern="100" dirty="0">
                          <a:effectLst/>
                          <a:latin typeface="思源黑体 Light" panose="020B0300000000000000" pitchFamily="34" charset="-122"/>
                          <a:ea typeface="思源黑体 Light" panose="020B0300000000000000" pitchFamily="34" charset="-122"/>
                        </a:rPr>
                        <a:t>/</a:t>
                      </a:r>
                      <a:r>
                        <a:rPr lang="zh-CN" sz="1800" kern="100" dirty="0">
                          <a:effectLst/>
                          <a:latin typeface="思源黑体 Light" panose="020B0300000000000000" pitchFamily="34" charset="-122"/>
                          <a:ea typeface="思源黑体 Light" panose="020B0300000000000000" pitchFamily="34" charset="-122"/>
                        </a:rPr>
                        <a:t>餐馆</a:t>
                      </a:r>
                      <a:endParaRPr lang="zh-CN" sz="2400" b="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89.1</a:t>
                      </a:r>
                      <a:endParaRPr lang="zh-CN" sz="24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55.6</a:t>
                      </a:r>
                      <a:endParaRPr lang="zh-CN" sz="24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851706370"/>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汽车</a:t>
                      </a:r>
                      <a:endParaRPr lang="zh-CN" sz="2400" b="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99.0</a:t>
                      </a:r>
                      <a:endParaRPr lang="zh-CN" sz="24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70.4</a:t>
                      </a:r>
                      <a:endParaRPr lang="zh-CN" sz="24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59674722"/>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市中心</a:t>
                      </a:r>
                      <a:endParaRPr lang="zh-CN" sz="2400" b="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100.0</a:t>
                      </a:r>
                      <a:endParaRPr lang="zh-CN" sz="24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91.7</a:t>
                      </a:r>
                      <a:endParaRPr lang="zh-CN" sz="24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42392639"/>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森林小径</a:t>
                      </a:r>
                      <a:endParaRPr lang="zh-CN" sz="2400" b="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99.7</a:t>
                      </a:r>
                      <a:endParaRPr lang="zh-CN" sz="24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92.6</a:t>
                      </a:r>
                      <a:endParaRPr lang="zh-CN" sz="24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679591061"/>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杂货铺</a:t>
                      </a:r>
                      <a:endParaRPr lang="zh-CN" sz="2400" b="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88.8</a:t>
                      </a:r>
                      <a:endParaRPr lang="zh-CN" sz="24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49.1</a:t>
                      </a:r>
                      <a:endParaRPr lang="zh-CN" sz="24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91016864"/>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家</a:t>
                      </a:r>
                      <a:endParaRPr lang="zh-CN" sz="2400" b="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95.2</a:t>
                      </a:r>
                      <a:endParaRPr lang="zh-CN" sz="24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64.8</a:t>
                      </a:r>
                      <a:endParaRPr lang="zh-CN" sz="24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958039746"/>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图书馆</a:t>
                      </a:r>
                      <a:endParaRPr lang="zh-CN" sz="2400" b="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89.1</a:t>
                      </a:r>
                      <a:endParaRPr lang="zh-CN" sz="24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37.0</a:t>
                      </a:r>
                      <a:endParaRPr lang="zh-CN" sz="24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631783447"/>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地铁站</a:t>
                      </a:r>
                      <a:endParaRPr lang="zh-CN" sz="2400" b="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96.5</a:t>
                      </a:r>
                      <a:endParaRPr lang="zh-CN" sz="24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91.7</a:t>
                      </a:r>
                      <a:endParaRPr lang="zh-CN" sz="24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698796025"/>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办公室</a:t>
                      </a:r>
                      <a:endParaRPr lang="zh-CN" sz="2400" b="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100.0</a:t>
                      </a:r>
                      <a:endParaRPr lang="zh-CN" sz="24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86.1</a:t>
                      </a:r>
                      <a:endParaRPr lang="zh-CN" sz="24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110168692"/>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公园</a:t>
                      </a:r>
                      <a:endParaRPr lang="zh-CN" sz="2400" b="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91.3</a:t>
                      </a:r>
                      <a:endParaRPr lang="zh-CN" sz="24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21.3</a:t>
                      </a:r>
                      <a:endParaRPr lang="zh-CN" sz="24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838531038"/>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小区</a:t>
                      </a:r>
                      <a:endParaRPr lang="zh-CN" sz="2400" b="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86.9</a:t>
                      </a:r>
                      <a:endParaRPr lang="zh-CN" sz="24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56.5</a:t>
                      </a:r>
                      <a:endParaRPr lang="zh-CN" sz="24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6912227"/>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火车</a:t>
                      </a:r>
                      <a:endParaRPr lang="zh-CN" sz="2400" b="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87.8</a:t>
                      </a:r>
                      <a:endParaRPr lang="zh-CN" sz="24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60.2</a:t>
                      </a:r>
                      <a:endParaRPr lang="zh-CN" sz="24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070084513"/>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电车</a:t>
                      </a:r>
                      <a:endParaRPr lang="zh-CN" sz="2400" b="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90.4</a:t>
                      </a:r>
                      <a:endParaRPr lang="zh-CN" sz="24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42.6</a:t>
                      </a:r>
                      <a:endParaRPr lang="zh-CN" sz="24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49897559"/>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平均</a:t>
                      </a:r>
                      <a:endParaRPr lang="zh-CN" sz="2400" b="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93.4</a:t>
                      </a:r>
                      <a:endParaRPr lang="zh-CN" sz="24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59.2</a:t>
                      </a:r>
                      <a:endParaRPr lang="zh-CN" sz="24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73839353"/>
                  </a:ext>
                </a:extLst>
              </a:tr>
            </a:tbl>
          </a:graphicData>
        </a:graphic>
      </p:graphicFrame>
    </p:spTree>
    <p:extLst>
      <p:ext uri="{BB962C8B-B14F-4D97-AF65-F5344CB8AC3E}">
        <p14:creationId xmlns:p14="http://schemas.microsoft.com/office/powerpoint/2010/main" val="11177295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AF84A21-BD0A-46E2-ABCC-7F4161358858}"/>
              </a:ext>
            </a:extLst>
          </p:cNvPr>
          <p:cNvPicPr>
            <a:picLocks noChangeAspect="1"/>
          </p:cNvPicPr>
          <p:nvPr/>
        </p:nvPicPr>
        <p:blipFill rotWithShape="1">
          <a:blip r:embed="rId3"/>
          <a:srcRect l="449" t="311"/>
          <a:stretch/>
        </p:blipFill>
        <p:spPr>
          <a:xfrm>
            <a:off x="4450080" y="635725"/>
            <a:ext cx="7141328" cy="5586549"/>
          </a:xfrm>
          <a:prstGeom prst="rect">
            <a:avLst/>
          </a:prstGeom>
          <a:effectLst>
            <a:outerShdw blurRad="50800" dist="38100" dir="2700000" algn="tl" rotWithShape="0">
              <a:prstClr val="black">
                <a:alpha val="40000"/>
              </a:prstClr>
            </a:outerShdw>
          </a:effectLst>
        </p:spPr>
      </p:pic>
      <p:sp>
        <p:nvSpPr>
          <p:cNvPr id="4" name="文本框 3">
            <a:extLst>
              <a:ext uri="{FF2B5EF4-FFF2-40B4-BE49-F238E27FC236}">
                <a16:creationId xmlns:a16="http://schemas.microsoft.com/office/drawing/2014/main" id="{377A0DD9-6EBA-49E5-ADD8-8449DBD68686}"/>
              </a:ext>
            </a:extLst>
          </p:cNvPr>
          <p:cNvSpPr txBox="1"/>
          <p:nvPr/>
        </p:nvSpPr>
        <p:spPr>
          <a:xfrm>
            <a:off x="1317169" y="3167390"/>
            <a:ext cx="1698173" cy="523220"/>
          </a:xfrm>
          <a:prstGeom prst="rect">
            <a:avLst/>
          </a:prstGeom>
          <a:noFill/>
        </p:spPr>
        <p:txBody>
          <a:bodyPr wrap="square" rtlCol="0">
            <a:spAutoFit/>
          </a:bodyPr>
          <a:lstStyle/>
          <a:p>
            <a:r>
              <a:rPr lang="zh-CN" altLang="en-US" sz="2800" dirty="0">
                <a:solidFill>
                  <a:schemeClr val="tx1">
                    <a:lumMod val="75000"/>
                    <a:lumOff val="25000"/>
                  </a:schemeClr>
                </a:solidFill>
                <a:latin typeface="思源黑体 Normal" panose="020B0400000000000000" pitchFamily="34" charset="-122"/>
                <a:ea typeface="思源黑体 Normal" panose="020B0400000000000000" pitchFamily="34" charset="-122"/>
              </a:rPr>
              <a:t>混淆矩阵</a:t>
            </a:r>
          </a:p>
        </p:txBody>
      </p:sp>
      <p:sp>
        <p:nvSpPr>
          <p:cNvPr id="2" name="文本框 1">
            <a:extLst>
              <a:ext uri="{FF2B5EF4-FFF2-40B4-BE49-F238E27FC236}">
                <a16:creationId xmlns:a16="http://schemas.microsoft.com/office/drawing/2014/main" id="{83708DC5-0B66-4B99-983A-BE96089F65E5}"/>
              </a:ext>
            </a:extLst>
          </p:cNvPr>
          <p:cNvSpPr txBox="1"/>
          <p:nvPr/>
        </p:nvSpPr>
        <p:spPr>
          <a:xfrm rot="16200000">
            <a:off x="3572643" y="3244332"/>
            <a:ext cx="1146505" cy="369332"/>
          </a:xfrm>
          <a:prstGeom prst="rect">
            <a:avLst/>
          </a:prstGeom>
          <a:noFill/>
        </p:spPr>
        <p:txBody>
          <a:bodyPr wrap="square" rtlCol="0">
            <a:spAutoFit/>
          </a:bodyPr>
          <a:lstStyle/>
          <a:p>
            <a:r>
              <a:rPr lang="zh-CN" altLang="en-US" dirty="0">
                <a:solidFill>
                  <a:schemeClr val="tx1">
                    <a:lumMod val="65000"/>
                    <a:lumOff val="35000"/>
                  </a:schemeClr>
                </a:solidFill>
                <a:latin typeface="思源黑体 Normal" panose="020B0400000000000000" pitchFamily="34" charset="-122"/>
                <a:ea typeface="思源黑体 Normal" panose="020B0400000000000000" pitchFamily="34" charset="-122"/>
              </a:rPr>
              <a:t>实  际  值</a:t>
            </a:r>
          </a:p>
        </p:txBody>
      </p:sp>
      <p:sp>
        <p:nvSpPr>
          <p:cNvPr id="5" name="文本框 4">
            <a:extLst>
              <a:ext uri="{FF2B5EF4-FFF2-40B4-BE49-F238E27FC236}">
                <a16:creationId xmlns:a16="http://schemas.microsoft.com/office/drawing/2014/main" id="{ACE344AA-5704-4BF6-AA5D-AB87E741820F}"/>
              </a:ext>
            </a:extLst>
          </p:cNvPr>
          <p:cNvSpPr txBox="1"/>
          <p:nvPr/>
        </p:nvSpPr>
        <p:spPr>
          <a:xfrm>
            <a:off x="7430586" y="266393"/>
            <a:ext cx="1427664" cy="369332"/>
          </a:xfrm>
          <a:prstGeom prst="rect">
            <a:avLst/>
          </a:prstGeom>
          <a:noFill/>
        </p:spPr>
        <p:txBody>
          <a:bodyPr wrap="square" rtlCol="0">
            <a:spAutoFit/>
          </a:bodyPr>
          <a:lstStyle/>
          <a:p>
            <a:r>
              <a:rPr lang="zh-CN" altLang="en-US" dirty="0">
                <a:solidFill>
                  <a:schemeClr val="tx1">
                    <a:lumMod val="65000"/>
                    <a:lumOff val="35000"/>
                  </a:schemeClr>
                </a:solidFill>
                <a:latin typeface="思源黑体 Normal" panose="020B0400000000000000" pitchFamily="34" charset="-122"/>
                <a:ea typeface="思源黑体 Normal" panose="020B0400000000000000" pitchFamily="34" charset="-122"/>
              </a:rPr>
              <a:t> 预  测  值</a:t>
            </a:r>
          </a:p>
        </p:txBody>
      </p:sp>
    </p:spTree>
    <p:extLst>
      <p:ext uri="{BB962C8B-B14F-4D97-AF65-F5344CB8AC3E}">
        <p14:creationId xmlns:p14="http://schemas.microsoft.com/office/powerpoint/2010/main" val="1565842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F0D78D-BE76-40AF-97A0-19288D79FD80}"/>
              </a:ext>
            </a:extLst>
          </p:cNvPr>
          <p:cNvSpPr>
            <a:spLocks noGrp="1"/>
          </p:cNvSpPr>
          <p:nvPr>
            <p:ph type="title"/>
          </p:nvPr>
        </p:nvSpPr>
        <p:spPr>
          <a:xfrm>
            <a:off x="3355730" y="2766218"/>
            <a:ext cx="5480539" cy="1325563"/>
          </a:xfrm>
        </p:spPr>
        <p:txBody>
          <a:bodyPr/>
          <a:lstStyle/>
          <a:p>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1. </a:t>
            </a:r>
            <a:r>
              <a:rPr lang="zh-CN"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研究的目的及意义</a:t>
            </a:r>
            <a:endPar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p:spTree>
    <p:extLst>
      <p:ext uri="{BB962C8B-B14F-4D97-AF65-F5344CB8AC3E}">
        <p14:creationId xmlns:p14="http://schemas.microsoft.com/office/powerpoint/2010/main" val="39227742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9F6F0E-1C21-41DB-B8AF-D086B767DB15}"/>
              </a:ext>
            </a:extLst>
          </p:cNvPr>
          <p:cNvSpPr>
            <a:spLocks noGrp="1"/>
          </p:cNvSpPr>
          <p:nvPr>
            <p:ph type="title"/>
          </p:nvPr>
        </p:nvSpPr>
        <p:spPr/>
        <p:txBody>
          <a:bodyPr/>
          <a:lstStyle/>
          <a:p>
            <a:r>
              <a:rPr lang="zh-CN" altLang="en-US" dirty="0">
                <a:latin typeface="思源黑体 Normal" panose="020B0400000000000000" pitchFamily="34" charset="-122"/>
                <a:ea typeface="思源黑体 Normal" panose="020B0400000000000000" pitchFamily="34" charset="-122"/>
              </a:rPr>
              <a:t>基本系统与基线系统的比较</a:t>
            </a:r>
          </a:p>
        </p:txBody>
      </p:sp>
      <p:graphicFrame>
        <p:nvGraphicFramePr>
          <p:cNvPr id="4" name="图表 3">
            <a:extLst>
              <a:ext uri="{FF2B5EF4-FFF2-40B4-BE49-F238E27FC236}">
                <a16:creationId xmlns:a16="http://schemas.microsoft.com/office/drawing/2014/main" id="{339E09AC-0AD5-A642-99FA-27B6995BADA2}"/>
              </a:ext>
            </a:extLst>
          </p:cNvPr>
          <p:cNvGraphicFramePr/>
          <p:nvPr>
            <p:extLst>
              <p:ext uri="{D42A27DB-BD31-4B8C-83A1-F6EECF244321}">
                <p14:modId xmlns:p14="http://schemas.microsoft.com/office/powerpoint/2010/main" val="2114922985"/>
              </p:ext>
            </p:extLst>
          </p:nvPr>
        </p:nvGraphicFramePr>
        <p:xfrm>
          <a:off x="1310148" y="2011363"/>
          <a:ext cx="9571703" cy="40390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13342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79EE5CA-15E1-40E3-ABC5-0674B1A8E80D}"/>
              </a:ext>
            </a:extLst>
          </p:cNvPr>
          <p:cNvSpPr>
            <a:spLocks noGrp="1"/>
          </p:cNvSpPr>
          <p:nvPr>
            <p:ph type="title"/>
          </p:nvPr>
        </p:nvSpPr>
        <p:spPr>
          <a:xfrm>
            <a:off x="4583376" y="2766218"/>
            <a:ext cx="3094431" cy="1325563"/>
          </a:xfrm>
        </p:spPr>
        <p:txBody>
          <a:bodyPr/>
          <a:lstStyle/>
          <a:p>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5. </a:t>
            </a: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改进系统</a:t>
            </a:r>
            <a:endParaRPr lang="zh-CN" altLang="en-US" dirty="0">
              <a:latin typeface="思源黑体 Normal" panose="020B0400000000000000" pitchFamily="34" charset="-122"/>
              <a:ea typeface="思源黑体 Normal" panose="020B0400000000000000" pitchFamily="34" charset="-122"/>
            </a:endParaRPr>
          </a:p>
        </p:txBody>
      </p:sp>
    </p:spTree>
    <p:extLst>
      <p:ext uri="{BB962C8B-B14F-4D97-AF65-F5344CB8AC3E}">
        <p14:creationId xmlns:p14="http://schemas.microsoft.com/office/powerpoint/2010/main" val="8603533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24CAC8-E7B6-8A47-8226-49A06EA12978}"/>
              </a:ext>
            </a:extLst>
          </p:cNvPr>
          <p:cNvSpPr>
            <a:spLocks noGrp="1"/>
          </p:cNvSpPr>
          <p:nvPr>
            <p:ph type="title"/>
          </p:nvPr>
        </p:nvSpPr>
        <p:spPr/>
        <p:txBody>
          <a:bodyPr/>
          <a:lstStyle/>
          <a:p>
            <a:r>
              <a:rPr kumimoji="1" lang="zh-CN" altLang="en-US" dirty="0">
                <a:solidFill>
                  <a:schemeClr val="tx1">
                    <a:lumMod val="65000"/>
                    <a:lumOff val="35000"/>
                  </a:schemeClr>
                </a:solidFill>
                <a:latin typeface="思源黑体 Normal" panose="020B0400000000000000" pitchFamily="34" charset="-122"/>
                <a:ea typeface="思源黑体 Normal" panose="020B0400000000000000" pitchFamily="34" charset="-122"/>
              </a:rPr>
              <a:t>改进思路</a:t>
            </a:r>
          </a:p>
        </p:txBody>
      </p:sp>
      <p:sp>
        <p:nvSpPr>
          <p:cNvPr id="3" name="文本框 2">
            <a:extLst>
              <a:ext uri="{FF2B5EF4-FFF2-40B4-BE49-F238E27FC236}">
                <a16:creationId xmlns:a16="http://schemas.microsoft.com/office/drawing/2014/main" id="{1550B354-37BE-4AE6-8B85-A6BC3E392681}"/>
              </a:ext>
            </a:extLst>
          </p:cNvPr>
          <p:cNvSpPr txBox="1"/>
          <p:nvPr/>
        </p:nvSpPr>
        <p:spPr>
          <a:xfrm>
            <a:off x="838200" y="2392306"/>
            <a:ext cx="3436376" cy="996170"/>
          </a:xfrm>
          <a:prstGeom prst="rect">
            <a:avLst/>
          </a:prstGeom>
          <a:noFill/>
        </p:spPr>
        <p:txBody>
          <a:bodyPr wrap="square" rtlCol="0">
            <a:spAutoFit/>
          </a:bodyPr>
          <a:lstStyle/>
          <a:p>
            <a:pPr>
              <a:lnSpc>
                <a:spcPct val="250000"/>
              </a:lnSpc>
            </a:pPr>
            <a:r>
              <a:rPr lang="en-US" altLang="zh-CN" sz="2800" dirty="0">
                <a:solidFill>
                  <a:schemeClr val="tx1">
                    <a:lumMod val="65000"/>
                    <a:lumOff val="35000"/>
                  </a:schemeClr>
                </a:solidFill>
                <a:latin typeface="思源黑体 Normal" panose="020B0400000000000000" pitchFamily="34" charset="-122"/>
                <a:ea typeface="思源黑体 Normal" panose="020B0400000000000000" pitchFamily="34" charset="-122"/>
              </a:rPr>
              <a:t>1. </a:t>
            </a:r>
            <a:r>
              <a:rPr lang="zh-CN" altLang="en-US" sz="2800" dirty="0">
                <a:solidFill>
                  <a:schemeClr val="tx1">
                    <a:lumMod val="65000"/>
                    <a:lumOff val="35000"/>
                  </a:schemeClr>
                </a:solidFill>
                <a:latin typeface="思源黑体 Normal" panose="020B0400000000000000" pitchFamily="34" charset="-122"/>
                <a:ea typeface="思源黑体 Normal" panose="020B0400000000000000" pitchFamily="34" charset="-122"/>
              </a:rPr>
              <a:t>空间信息利用不佳</a:t>
            </a:r>
          </a:p>
        </p:txBody>
      </p:sp>
      <p:sp>
        <p:nvSpPr>
          <p:cNvPr id="7" name="箭头: 右 6">
            <a:extLst>
              <a:ext uri="{FF2B5EF4-FFF2-40B4-BE49-F238E27FC236}">
                <a16:creationId xmlns:a16="http://schemas.microsoft.com/office/drawing/2014/main" id="{910E0AD5-0937-4439-91B0-CDA234D98842}"/>
              </a:ext>
            </a:extLst>
          </p:cNvPr>
          <p:cNvSpPr/>
          <p:nvPr/>
        </p:nvSpPr>
        <p:spPr>
          <a:xfrm>
            <a:off x="5399089" y="3016046"/>
            <a:ext cx="1393822" cy="258096"/>
          </a:xfrm>
          <a:prstGeom prst="rightArrow">
            <a:avLst>
              <a:gd name="adj1" fmla="val 50000"/>
              <a:gd name="adj2" fmla="val 117647"/>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endParaRPr>
          </a:p>
        </p:txBody>
      </p:sp>
      <p:sp>
        <p:nvSpPr>
          <p:cNvPr id="8" name="箭头: 右 7">
            <a:extLst>
              <a:ext uri="{FF2B5EF4-FFF2-40B4-BE49-F238E27FC236}">
                <a16:creationId xmlns:a16="http://schemas.microsoft.com/office/drawing/2014/main" id="{F1EE111A-B5CC-45C4-9A51-6CD24BEA890D}"/>
              </a:ext>
            </a:extLst>
          </p:cNvPr>
          <p:cNvSpPr/>
          <p:nvPr/>
        </p:nvSpPr>
        <p:spPr>
          <a:xfrm>
            <a:off x="5399089" y="4601190"/>
            <a:ext cx="1393822" cy="258096"/>
          </a:xfrm>
          <a:prstGeom prst="rightArrow">
            <a:avLst>
              <a:gd name="adj1" fmla="val 50000"/>
              <a:gd name="adj2" fmla="val 117647"/>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endParaRPr>
          </a:p>
        </p:txBody>
      </p:sp>
      <p:sp>
        <p:nvSpPr>
          <p:cNvPr id="9" name="矩形 8">
            <a:extLst>
              <a:ext uri="{FF2B5EF4-FFF2-40B4-BE49-F238E27FC236}">
                <a16:creationId xmlns:a16="http://schemas.microsoft.com/office/drawing/2014/main" id="{5ABFC663-B5CD-4296-A03B-93BBFA3DD91C}"/>
              </a:ext>
            </a:extLst>
          </p:cNvPr>
          <p:cNvSpPr/>
          <p:nvPr/>
        </p:nvSpPr>
        <p:spPr>
          <a:xfrm>
            <a:off x="838200" y="4090094"/>
            <a:ext cx="2723535" cy="996170"/>
          </a:xfrm>
          <a:prstGeom prst="rect">
            <a:avLst/>
          </a:prstGeom>
        </p:spPr>
        <p:txBody>
          <a:bodyPr wrap="square">
            <a:spAutoFit/>
          </a:bodyPr>
          <a:lstStyle/>
          <a:p>
            <a:pPr>
              <a:lnSpc>
                <a:spcPct val="250000"/>
              </a:lnSpc>
            </a:pPr>
            <a:r>
              <a:rPr lang="en-US" altLang="zh-CN" sz="2800" dirty="0">
                <a:solidFill>
                  <a:schemeClr val="tx1">
                    <a:lumMod val="65000"/>
                    <a:lumOff val="35000"/>
                  </a:schemeClr>
                </a:solidFill>
                <a:latin typeface="思源黑体 Normal" panose="020B0400000000000000" pitchFamily="34" charset="-122"/>
                <a:ea typeface="思源黑体 Normal" panose="020B0400000000000000" pitchFamily="34" charset="-122"/>
              </a:rPr>
              <a:t>2. </a:t>
            </a:r>
            <a:r>
              <a:rPr lang="zh-CN" altLang="en-US" sz="2800" dirty="0">
                <a:solidFill>
                  <a:schemeClr val="tx1">
                    <a:lumMod val="65000"/>
                    <a:lumOff val="35000"/>
                  </a:schemeClr>
                </a:solidFill>
                <a:latin typeface="思源黑体 Normal" panose="020B0400000000000000" pitchFamily="34" charset="-122"/>
                <a:ea typeface="思源黑体 Normal" panose="020B0400000000000000" pitchFamily="34" charset="-122"/>
              </a:rPr>
              <a:t>泛化能力不佳</a:t>
            </a:r>
          </a:p>
        </p:txBody>
      </p:sp>
      <p:sp>
        <p:nvSpPr>
          <p:cNvPr id="10" name="矩形 9">
            <a:extLst>
              <a:ext uri="{FF2B5EF4-FFF2-40B4-BE49-F238E27FC236}">
                <a16:creationId xmlns:a16="http://schemas.microsoft.com/office/drawing/2014/main" id="{597FDE5C-47C4-45EF-BDE5-AD5DB5E19D44}"/>
              </a:ext>
            </a:extLst>
          </p:cNvPr>
          <p:cNvSpPr/>
          <p:nvPr/>
        </p:nvSpPr>
        <p:spPr>
          <a:xfrm>
            <a:off x="8522800" y="2392306"/>
            <a:ext cx="2698175" cy="996170"/>
          </a:xfrm>
          <a:prstGeom prst="rect">
            <a:avLst/>
          </a:prstGeom>
        </p:spPr>
        <p:txBody>
          <a:bodyPr wrap="none">
            <a:spAutoFit/>
          </a:bodyPr>
          <a:lstStyle/>
          <a:p>
            <a:pPr>
              <a:lnSpc>
                <a:spcPct val="250000"/>
              </a:lnSpc>
            </a:pPr>
            <a:r>
              <a:rPr lang="zh-CN" altLang="en-US" sz="2800" dirty="0">
                <a:solidFill>
                  <a:schemeClr val="tx1">
                    <a:lumMod val="65000"/>
                    <a:lumOff val="35000"/>
                  </a:schemeClr>
                </a:solidFill>
                <a:latin typeface="思源黑体 Normal" panose="020B0400000000000000" pitchFamily="34" charset="-122"/>
                <a:ea typeface="思源黑体 Normal" panose="020B0400000000000000" pitchFamily="34" charset="-122"/>
              </a:rPr>
              <a:t>利用双声道音频</a:t>
            </a:r>
          </a:p>
        </p:txBody>
      </p:sp>
      <p:sp>
        <p:nvSpPr>
          <p:cNvPr id="11" name="矩形 10">
            <a:extLst>
              <a:ext uri="{FF2B5EF4-FFF2-40B4-BE49-F238E27FC236}">
                <a16:creationId xmlns:a16="http://schemas.microsoft.com/office/drawing/2014/main" id="{C0867EC6-497B-4774-AFF7-F0A71F363FC5}"/>
              </a:ext>
            </a:extLst>
          </p:cNvPr>
          <p:cNvSpPr/>
          <p:nvPr/>
        </p:nvSpPr>
        <p:spPr>
          <a:xfrm>
            <a:off x="8522800" y="4090094"/>
            <a:ext cx="2339102" cy="996170"/>
          </a:xfrm>
          <a:prstGeom prst="rect">
            <a:avLst/>
          </a:prstGeom>
        </p:spPr>
        <p:txBody>
          <a:bodyPr wrap="none">
            <a:spAutoFit/>
          </a:bodyPr>
          <a:lstStyle/>
          <a:p>
            <a:pPr>
              <a:lnSpc>
                <a:spcPct val="250000"/>
              </a:lnSpc>
            </a:pPr>
            <a:r>
              <a:rPr lang="zh-CN" altLang="en-US" sz="2800" dirty="0">
                <a:solidFill>
                  <a:schemeClr val="tx1">
                    <a:lumMod val="65000"/>
                    <a:lumOff val="35000"/>
                  </a:schemeClr>
                </a:solidFill>
                <a:latin typeface="思源黑体 Normal" panose="020B0400000000000000" pitchFamily="34" charset="-122"/>
                <a:ea typeface="思源黑体 Normal" panose="020B0400000000000000" pitchFamily="34" charset="-122"/>
              </a:rPr>
              <a:t>改进网络结构</a:t>
            </a:r>
          </a:p>
        </p:txBody>
      </p:sp>
    </p:spTree>
    <p:extLst>
      <p:ext uri="{BB962C8B-B14F-4D97-AF65-F5344CB8AC3E}">
        <p14:creationId xmlns:p14="http://schemas.microsoft.com/office/powerpoint/2010/main" val="3264971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P spid="8" grpId="0" animBg="1"/>
      <p:bldP spid="9" grpId="0"/>
      <p:bldP spid="10"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7C326-C320-784C-AF37-F03EECFD088B}"/>
              </a:ext>
            </a:extLst>
          </p:cNvPr>
          <p:cNvSpPr>
            <a:spLocks noGrp="1"/>
          </p:cNvSpPr>
          <p:nvPr>
            <p:ph type="title"/>
          </p:nvPr>
        </p:nvSpPr>
        <p:spPr>
          <a:xfrm>
            <a:off x="839788" y="732580"/>
            <a:ext cx="5256212" cy="825910"/>
          </a:xfrm>
        </p:spPr>
        <p:txBody>
          <a:bodyPr>
            <a:normAutofit/>
          </a:bodyPr>
          <a:lstStyle/>
          <a:p>
            <a:r>
              <a:rPr kumimoji="1" lang="zh-CN" altLang="en-US" sz="4400" dirty="0">
                <a:solidFill>
                  <a:schemeClr val="tx1">
                    <a:lumMod val="75000"/>
                    <a:lumOff val="25000"/>
                  </a:schemeClr>
                </a:solidFill>
                <a:latin typeface="思源黑体 Normal" panose="020B0400000000000000" pitchFamily="34" charset="-122"/>
                <a:ea typeface="思源黑体 Normal" panose="020B0400000000000000" pitchFamily="34" charset="-122"/>
              </a:rPr>
              <a:t>双耳表示法 </a:t>
            </a:r>
            <a:r>
              <a:rPr kumimoji="1" lang="en-US" altLang="zh-CN" sz="4400" dirty="0">
                <a:solidFill>
                  <a:schemeClr val="tx1">
                    <a:lumMod val="75000"/>
                    <a:lumOff val="25000"/>
                  </a:schemeClr>
                </a:solidFill>
                <a:latin typeface="思源黑体 Normal" panose="020B0400000000000000" pitchFamily="34" charset="-122"/>
                <a:ea typeface="思源黑体 Normal" panose="020B0400000000000000" pitchFamily="34" charset="-122"/>
              </a:rPr>
              <a:t>(LR/MS)</a:t>
            </a:r>
            <a:endParaRPr kumimoji="1" lang="zh-CN" altLang="en-US" sz="44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p:sp>
        <p:nvSpPr>
          <p:cNvPr id="6" name="文本占位符 5">
            <a:extLst>
              <a:ext uri="{FF2B5EF4-FFF2-40B4-BE49-F238E27FC236}">
                <a16:creationId xmlns:a16="http://schemas.microsoft.com/office/drawing/2014/main" id="{6570BF3B-EB6D-45F7-ADE7-CD9E9D7DA2E4}"/>
              </a:ext>
            </a:extLst>
          </p:cNvPr>
          <p:cNvSpPr>
            <a:spLocks noGrp="1"/>
          </p:cNvSpPr>
          <p:nvPr>
            <p:ph type="body" sz="half" idx="2"/>
          </p:nvPr>
        </p:nvSpPr>
        <p:spPr>
          <a:xfrm>
            <a:off x="839788" y="2105409"/>
            <a:ext cx="4210677" cy="4020011"/>
          </a:xfrm>
        </p:spPr>
        <p:txBody>
          <a:bodyPr>
            <a:normAutofit/>
          </a:bodyPr>
          <a:lstStyle/>
          <a:p>
            <a:pPr>
              <a:lnSpc>
                <a:spcPct val="200000"/>
              </a:lnSpc>
            </a:pPr>
            <a:r>
              <a:rPr lang="en-US" altLang="zh-CN" sz="2400" dirty="0">
                <a:solidFill>
                  <a:schemeClr val="tx1">
                    <a:lumMod val="75000"/>
                    <a:lumOff val="25000"/>
                  </a:schemeClr>
                </a:solidFill>
                <a:latin typeface="思源黑体 Normal" panose="020B0400000000000000" pitchFamily="34" charset="-122"/>
                <a:ea typeface="思源黑体 Normal" panose="020B0400000000000000" pitchFamily="34" charset="-122"/>
              </a:rPr>
              <a:t>LR</a:t>
            </a:r>
            <a:r>
              <a:rPr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rPr>
              <a:t>：对左右声道进行分离，分别为左声道（</a:t>
            </a:r>
            <a:r>
              <a:rPr lang="en-US" altLang="zh-CN" sz="2400" dirty="0">
                <a:solidFill>
                  <a:schemeClr val="tx1">
                    <a:lumMod val="75000"/>
                    <a:lumOff val="25000"/>
                  </a:schemeClr>
                </a:solidFill>
                <a:latin typeface="思源黑体 Normal" panose="020B0400000000000000" pitchFamily="34" charset="-122"/>
                <a:ea typeface="思源黑体 Normal" panose="020B0400000000000000" pitchFamily="34" charset="-122"/>
              </a:rPr>
              <a:t>L</a:t>
            </a:r>
            <a:r>
              <a:rPr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rPr>
              <a:t>）和右声道（</a:t>
            </a:r>
            <a:r>
              <a:rPr lang="en-US" altLang="zh-CN" sz="2400" dirty="0">
                <a:solidFill>
                  <a:schemeClr val="tx1">
                    <a:lumMod val="75000"/>
                    <a:lumOff val="25000"/>
                  </a:schemeClr>
                </a:solidFill>
                <a:latin typeface="思源黑体 Normal" panose="020B0400000000000000" pitchFamily="34" charset="-122"/>
                <a:ea typeface="思源黑体 Normal" panose="020B0400000000000000" pitchFamily="34" charset="-122"/>
              </a:rPr>
              <a:t>R</a:t>
            </a:r>
            <a:r>
              <a:rPr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rPr>
              <a:t>）</a:t>
            </a:r>
            <a:endParaRPr lang="en-US" altLang="zh-CN" sz="24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pPr>
              <a:lnSpc>
                <a:spcPct val="200000"/>
              </a:lnSpc>
            </a:pPr>
            <a:r>
              <a:rPr lang="en-US" altLang="zh-CN" sz="2400" dirty="0">
                <a:solidFill>
                  <a:schemeClr val="tx1">
                    <a:lumMod val="75000"/>
                    <a:lumOff val="25000"/>
                  </a:schemeClr>
                </a:solidFill>
                <a:latin typeface="思源黑体 Normal" panose="020B0400000000000000" pitchFamily="34" charset="-122"/>
                <a:ea typeface="思源黑体 Normal" panose="020B0400000000000000" pitchFamily="34" charset="-122"/>
              </a:rPr>
              <a:t>MS</a:t>
            </a:r>
            <a:r>
              <a:rPr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rPr>
              <a:t>：对左右声道求和求差，分别为</a:t>
            </a:r>
            <a:r>
              <a:rPr lang="en-US" altLang="zh-CN" sz="2400" dirty="0">
                <a:solidFill>
                  <a:schemeClr val="tx1">
                    <a:lumMod val="75000"/>
                    <a:lumOff val="25000"/>
                  </a:schemeClr>
                </a:solidFill>
                <a:latin typeface="思源黑体 Normal" panose="020B0400000000000000" pitchFamily="34" charset="-122"/>
                <a:ea typeface="思源黑体 Normal" panose="020B0400000000000000" pitchFamily="34" charset="-122"/>
              </a:rPr>
              <a:t>Mid</a:t>
            </a:r>
            <a:r>
              <a:rPr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rPr>
              <a:t>（</a:t>
            </a:r>
            <a:r>
              <a:rPr lang="en-US" altLang="zh-CN" sz="2400" dirty="0">
                <a:solidFill>
                  <a:schemeClr val="tx1">
                    <a:lumMod val="75000"/>
                    <a:lumOff val="25000"/>
                  </a:schemeClr>
                </a:solidFill>
                <a:latin typeface="思源黑体 Normal" panose="020B0400000000000000" pitchFamily="34" charset="-122"/>
                <a:ea typeface="思源黑体 Normal" panose="020B0400000000000000" pitchFamily="34" charset="-122"/>
              </a:rPr>
              <a:t>M</a:t>
            </a:r>
            <a:r>
              <a:rPr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rPr>
              <a:t>）和</a:t>
            </a:r>
            <a:r>
              <a:rPr lang="en-US" altLang="zh-CN" sz="2400" dirty="0">
                <a:solidFill>
                  <a:schemeClr val="tx1">
                    <a:lumMod val="75000"/>
                    <a:lumOff val="25000"/>
                  </a:schemeClr>
                </a:solidFill>
                <a:latin typeface="思源黑体 Normal" panose="020B0400000000000000" pitchFamily="34" charset="-122"/>
                <a:ea typeface="思源黑体 Normal" panose="020B0400000000000000" pitchFamily="34" charset="-122"/>
              </a:rPr>
              <a:t>Side</a:t>
            </a:r>
            <a:r>
              <a:rPr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rPr>
              <a:t>（</a:t>
            </a:r>
            <a:r>
              <a:rPr lang="en-US" altLang="zh-CN" sz="2400" dirty="0">
                <a:solidFill>
                  <a:schemeClr val="tx1">
                    <a:lumMod val="75000"/>
                    <a:lumOff val="25000"/>
                  </a:schemeClr>
                </a:solidFill>
                <a:latin typeface="思源黑体 Normal" panose="020B0400000000000000" pitchFamily="34" charset="-122"/>
                <a:ea typeface="思源黑体 Normal" panose="020B0400000000000000" pitchFamily="34" charset="-122"/>
              </a:rPr>
              <a:t>S</a:t>
            </a:r>
            <a:r>
              <a:rPr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rPr>
              <a:t>）</a:t>
            </a:r>
            <a:endParaRPr lang="en-US" altLang="zh-CN" sz="24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pPr>
              <a:lnSpc>
                <a:spcPct val="150000"/>
              </a:lnSpc>
            </a:pPr>
            <a:endParaRPr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p:pic>
        <p:nvPicPr>
          <p:cNvPr id="3" name="图片 2">
            <a:extLst>
              <a:ext uri="{FF2B5EF4-FFF2-40B4-BE49-F238E27FC236}">
                <a16:creationId xmlns:a16="http://schemas.microsoft.com/office/drawing/2014/main" id="{B90E126E-9782-4B21-B478-F099A833D69F}"/>
              </a:ext>
            </a:extLst>
          </p:cNvPr>
          <p:cNvPicPr/>
          <p:nvPr/>
        </p:nvPicPr>
        <p:blipFill>
          <a:blip r:embed="rId3" cstate="print">
            <a:extLst>
              <a:ext uri="{28A0092B-C50C-407E-A947-70E740481C1C}">
                <a14:useLocalDpi xmlns:a14="http://schemas.microsoft.com/office/drawing/2010/main"/>
              </a:ext>
            </a:extLst>
          </a:blip>
          <a:stretch>
            <a:fillRect/>
          </a:stretch>
        </p:blipFill>
        <p:spPr>
          <a:xfrm>
            <a:off x="7419977" y="732580"/>
            <a:ext cx="3189080" cy="3230614"/>
          </a:xfrm>
          <a:prstGeom prst="rect">
            <a:avLst/>
          </a:prstGeom>
          <a:effectLst>
            <a:outerShdw blurRad="50800" dist="38100" dir="2700000" algn="tl" rotWithShape="0">
              <a:prstClr val="black">
                <a:alpha val="40000"/>
              </a:prstClr>
            </a:outerShdw>
          </a:effectLst>
        </p:spPr>
      </p:pic>
      <p:pic>
        <p:nvPicPr>
          <p:cNvPr id="4" name="图片 3">
            <a:extLst>
              <a:ext uri="{FF2B5EF4-FFF2-40B4-BE49-F238E27FC236}">
                <a16:creationId xmlns:a16="http://schemas.microsoft.com/office/drawing/2014/main" id="{5D789D35-16F8-4F9D-AAE0-79331F9DD7ED}"/>
              </a:ext>
            </a:extLst>
          </p:cNvPr>
          <p:cNvPicPr/>
          <p:nvPr/>
        </p:nvPicPr>
        <p:blipFill rotWithShape="1">
          <a:blip r:embed="rId4">
            <a:extLst>
              <a:ext uri="{28A0092B-C50C-407E-A947-70E740481C1C}">
                <a14:useLocalDpi xmlns:a14="http://schemas.microsoft.com/office/drawing/2010/main"/>
              </a:ext>
            </a:extLst>
          </a:blip>
          <a:srcRect l="3609" t="9221" r="3722" b="12147"/>
          <a:stretch/>
        </p:blipFill>
        <p:spPr bwMode="auto">
          <a:xfrm>
            <a:off x="5568331" y="4473602"/>
            <a:ext cx="6161071" cy="1651818"/>
          </a:xfrm>
          <a:prstGeom prst="rect">
            <a:avLst/>
          </a:prstGeom>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4891357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7C594-276C-1E49-A3ED-F6F3752FB312}"/>
              </a:ext>
            </a:extLst>
          </p:cNvPr>
          <p:cNvSpPr>
            <a:spLocks noGrp="1"/>
          </p:cNvSpPr>
          <p:nvPr>
            <p:ph type="title"/>
          </p:nvPr>
        </p:nvSpPr>
        <p:spPr/>
        <p:txBody>
          <a:bodyPr/>
          <a:lstStyle/>
          <a:p>
            <a:r>
              <a:rPr kumimoji="1"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谐波</a:t>
            </a:r>
            <a:r>
              <a:rPr kumimoji="1"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a:t>
            </a:r>
            <a:r>
              <a:rPr kumimoji="1"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冲击源分离法（</a:t>
            </a:r>
            <a:r>
              <a:rPr kumimoji="1"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HPSS</a:t>
            </a:r>
            <a:r>
              <a:rPr kumimoji="1"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a:t>
            </a:r>
          </a:p>
        </p:txBody>
      </p:sp>
      <p:pic>
        <p:nvPicPr>
          <p:cNvPr id="3" name="图片 2">
            <a:extLst>
              <a:ext uri="{FF2B5EF4-FFF2-40B4-BE49-F238E27FC236}">
                <a16:creationId xmlns:a16="http://schemas.microsoft.com/office/drawing/2014/main" id="{C8175A1E-D694-46D7-B523-20B8C4BE23D8}"/>
              </a:ext>
            </a:extLst>
          </p:cNvPr>
          <p:cNvPicPr/>
          <p:nvPr/>
        </p:nvPicPr>
        <p:blipFill rotWithShape="1">
          <a:blip r:embed="rId3">
            <a:extLst>
              <a:ext uri="{28A0092B-C50C-407E-A947-70E740481C1C}">
                <a14:useLocalDpi xmlns:a14="http://schemas.microsoft.com/office/drawing/2010/main"/>
              </a:ext>
            </a:extLst>
          </a:blip>
          <a:srcRect l="941" t="1201" r="1195" b="2171"/>
          <a:stretch/>
        </p:blipFill>
        <p:spPr bwMode="auto">
          <a:xfrm>
            <a:off x="6096000" y="2331801"/>
            <a:ext cx="4935794" cy="25463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
        <p:nvSpPr>
          <p:cNvPr id="4" name="矩形 3">
            <a:extLst>
              <a:ext uri="{FF2B5EF4-FFF2-40B4-BE49-F238E27FC236}">
                <a16:creationId xmlns:a16="http://schemas.microsoft.com/office/drawing/2014/main" id="{89F4D590-3D32-4BAD-AAC0-A3413789C4FD}"/>
              </a:ext>
            </a:extLst>
          </p:cNvPr>
          <p:cNvSpPr/>
          <p:nvPr/>
        </p:nvSpPr>
        <p:spPr>
          <a:xfrm>
            <a:off x="1160206" y="2155811"/>
            <a:ext cx="3570208" cy="461665"/>
          </a:xfrm>
          <a:prstGeom prst="rect">
            <a:avLst/>
          </a:prstGeom>
        </p:spPr>
        <p:txBody>
          <a:bodyPr wrap="none">
            <a:spAutoFit/>
          </a:bodyPr>
          <a:lstStyle/>
          <a:p>
            <a:r>
              <a:rPr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rPr>
              <a:t>声音可分为谐波和冲击声</a:t>
            </a:r>
            <a:endParaRPr lang="en-US" altLang="zh-CN" sz="24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D384F4C1-BAEB-437C-A0BC-C1051222067D}"/>
                  </a:ext>
                </a:extLst>
              </p:cNvPr>
              <p:cNvSpPr/>
              <p:nvPr/>
            </p:nvSpPr>
            <p:spPr>
              <a:xfrm>
                <a:off x="5921237" y="5519292"/>
                <a:ext cx="29558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chemeClr val="tx1">
                                  <a:lumMod val="75000"/>
                                  <a:lumOff val="25000"/>
                                </a:schemeClr>
                              </a:solidFill>
                              <a:latin typeface="Cambria Math" panose="02040503050406030204" pitchFamily="18" charset="0"/>
                            </a:rPr>
                          </m:ctrlPr>
                        </m:sSubPr>
                        <m:e>
                          <m:r>
                            <a:rPr lang="zh-CN" altLang="en-US" i="1">
                              <a:solidFill>
                                <a:schemeClr val="tx1">
                                  <a:lumMod val="75000"/>
                                  <a:lumOff val="25000"/>
                                </a:schemeClr>
                              </a:solidFill>
                              <a:latin typeface="Cambria Math" panose="02040503050406030204" pitchFamily="18" charset="0"/>
                            </a:rPr>
                            <m:t>𝑋</m:t>
                          </m:r>
                        </m:e>
                        <m:sub>
                          <m:r>
                            <a:rPr lang="zh-CN" altLang="en-US" i="1">
                              <a:solidFill>
                                <a:schemeClr val="tx1">
                                  <a:lumMod val="75000"/>
                                  <a:lumOff val="25000"/>
                                </a:schemeClr>
                              </a:solidFill>
                              <a:latin typeface="Cambria Math" panose="02040503050406030204" pitchFamily="18" charset="0"/>
                            </a:rPr>
                            <m:t>h</m:t>
                          </m:r>
                        </m:sub>
                      </m:sSub>
                      <m:d>
                        <m:dPr>
                          <m:ctrlPr>
                            <a:rPr lang="zh-CN" altLang="en-US" i="1">
                              <a:solidFill>
                                <a:schemeClr val="tx1">
                                  <a:lumMod val="75000"/>
                                  <a:lumOff val="25000"/>
                                </a:schemeClr>
                              </a:solidFill>
                              <a:latin typeface="Cambria Math" panose="02040503050406030204" pitchFamily="18" charset="0"/>
                            </a:rPr>
                          </m:ctrlPr>
                        </m:dPr>
                        <m:e>
                          <m:r>
                            <a:rPr lang="zh-CN" altLang="en-US" i="1">
                              <a:solidFill>
                                <a:schemeClr val="tx1">
                                  <a:lumMod val="75000"/>
                                  <a:lumOff val="25000"/>
                                </a:schemeClr>
                              </a:solidFill>
                              <a:latin typeface="Cambria Math" panose="02040503050406030204" pitchFamily="18" charset="0"/>
                            </a:rPr>
                            <m:t>𝑡</m:t>
                          </m:r>
                          <m:r>
                            <a:rPr lang="zh-CN" altLang="en-US" i="0">
                              <a:solidFill>
                                <a:schemeClr val="tx1">
                                  <a:lumMod val="75000"/>
                                  <a:lumOff val="25000"/>
                                </a:schemeClr>
                              </a:solidFill>
                              <a:latin typeface="Cambria Math" panose="02040503050406030204" pitchFamily="18" charset="0"/>
                            </a:rPr>
                            <m:t>,</m:t>
                          </m:r>
                          <m:r>
                            <a:rPr lang="zh-CN" altLang="en-US" i="1">
                              <a:solidFill>
                                <a:schemeClr val="tx1">
                                  <a:lumMod val="75000"/>
                                  <a:lumOff val="25000"/>
                                </a:schemeClr>
                              </a:solidFill>
                              <a:latin typeface="Cambria Math" panose="02040503050406030204" pitchFamily="18" charset="0"/>
                            </a:rPr>
                            <m:t>𝑘</m:t>
                          </m:r>
                        </m:e>
                      </m:d>
                      <m:r>
                        <a:rPr lang="zh-CN" altLang="en-US" i="0">
                          <a:solidFill>
                            <a:schemeClr val="tx1">
                              <a:lumMod val="75000"/>
                              <a:lumOff val="25000"/>
                            </a:schemeClr>
                          </a:solidFill>
                          <a:latin typeface="Cambria Math" panose="02040503050406030204" pitchFamily="18" charset="0"/>
                        </a:rPr>
                        <m:t>=</m:t>
                      </m:r>
                      <m:r>
                        <a:rPr lang="zh-CN" altLang="en-US" i="1">
                          <a:solidFill>
                            <a:schemeClr val="tx1">
                              <a:lumMod val="75000"/>
                              <a:lumOff val="25000"/>
                            </a:schemeClr>
                          </a:solidFill>
                          <a:latin typeface="Cambria Math" panose="02040503050406030204" pitchFamily="18" charset="0"/>
                        </a:rPr>
                        <m:t>𝑋</m:t>
                      </m:r>
                      <m:d>
                        <m:dPr>
                          <m:ctrlPr>
                            <a:rPr lang="zh-CN" altLang="en-US" i="1">
                              <a:solidFill>
                                <a:schemeClr val="tx1">
                                  <a:lumMod val="75000"/>
                                  <a:lumOff val="25000"/>
                                </a:schemeClr>
                              </a:solidFill>
                              <a:latin typeface="Cambria Math" panose="02040503050406030204" pitchFamily="18" charset="0"/>
                            </a:rPr>
                          </m:ctrlPr>
                        </m:dPr>
                        <m:e>
                          <m:r>
                            <a:rPr lang="zh-CN" altLang="en-US" i="1">
                              <a:solidFill>
                                <a:schemeClr val="tx1">
                                  <a:lumMod val="75000"/>
                                  <a:lumOff val="25000"/>
                                </a:schemeClr>
                              </a:solidFill>
                              <a:latin typeface="Cambria Math" panose="02040503050406030204" pitchFamily="18" charset="0"/>
                            </a:rPr>
                            <m:t>𝑡</m:t>
                          </m:r>
                          <m:r>
                            <a:rPr lang="zh-CN" altLang="en-US" i="0">
                              <a:solidFill>
                                <a:schemeClr val="tx1">
                                  <a:lumMod val="75000"/>
                                  <a:lumOff val="25000"/>
                                </a:schemeClr>
                              </a:solidFill>
                              <a:latin typeface="Cambria Math" panose="02040503050406030204" pitchFamily="18" charset="0"/>
                            </a:rPr>
                            <m:t>,</m:t>
                          </m:r>
                          <m:r>
                            <a:rPr lang="zh-CN" altLang="en-US" i="1">
                              <a:solidFill>
                                <a:schemeClr val="tx1">
                                  <a:lumMod val="75000"/>
                                  <a:lumOff val="25000"/>
                                </a:schemeClr>
                              </a:solidFill>
                              <a:latin typeface="Cambria Math" panose="02040503050406030204" pitchFamily="18" charset="0"/>
                            </a:rPr>
                            <m:t>𝑘</m:t>
                          </m:r>
                        </m:e>
                      </m:d>
                      <m:r>
                        <a:rPr lang="zh-CN" altLang="en-US" i="0">
                          <a:solidFill>
                            <a:schemeClr val="tx1">
                              <a:lumMod val="75000"/>
                              <a:lumOff val="25000"/>
                            </a:schemeClr>
                          </a:solidFill>
                          <a:latin typeface="Cambria Math" panose="02040503050406030204" pitchFamily="18" charset="0"/>
                        </a:rPr>
                        <m:t>∙</m:t>
                      </m:r>
                      <m:sSub>
                        <m:sSubPr>
                          <m:ctrlPr>
                            <a:rPr lang="zh-CN" altLang="en-US" i="1">
                              <a:solidFill>
                                <a:schemeClr val="tx1">
                                  <a:lumMod val="75000"/>
                                  <a:lumOff val="25000"/>
                                </a:schemeClr>
                              </a:solidFill>
                              <a:latin typeface="Cambria Math" panose="02040503050406030204" pitchFamily="18" charset="0"/>
                            </a:rPr>
                          </m:ctrlPr>
                        </m:sSubPr>
                        <m:e>
                          <m:r>
                            <a:rPr lang="zh-CN" altLang="en-US" i="1">
                              <a:solidFill>
                                <a:schemeClr val="tx1">
                                  <a:lumMod val="75000"/>
                                  <a:lumOff val="25000"/>
                                </a:schemeClr>
                              </a:solidFill>
                              <a:latin typeface="Cambria Math" panose="02040503050406030204" pitchFamily="18" charset="0"/>
                            </a:rPr>
                            <m:t>𝑀</m:t>
                          </m:r>
                        </m:e>
                        <m:sub>
                          <m:r>
                            <a:rPr lang="zh-CN" altLang="en-US" i="1">
                              <a:solidFill>
                                <a:schemeClr val="tx1">
                                  <a:lumMod val="75000"/>
                                  <a:lumOff val="25000"/>
                                </a:schemeClr>
                              </a:solidFill>
                              <a:latin typeface="Cambria Math" panose="02040503050406030204" pitchFamily="18" charset="0"/>
                            </a:rPr>
                            <m:t>h</m:t>
                          </m:r>
                        </m:sub>
                      </m:sSub>
                      <m:d>
                        <m:dPr>
                          <m:ctrlPr>
                            <a:rPr lang="zh-CN" altLang="en-US" i="1">
                              <a:solidFill>
                                <a:schemeClr val="tx1">
                                  <a:lumMod val="75000"/>
                                  <a:lumOff val="25000"/>
                                </a:schemeClr>
                              </a:solidFill>
                              <a:latin typeface="Cambria Math" panose="02040503050406030204" pitchFamily="18" charset="0"/>
                            </a:rPr>
                          </m:ctrlPr>
                        </m:dPr>
                        <m:e>
                          <m:r>
                            <a:rPr lang="zh-CN" altLang="en-US" i="1">
                              <a:solidFill>
                                <a:schemeClr val="tx1">
                                  <a:lumMod val="75000"/>
                                  <a:lumOff val="25000"/>
                                </a:schemeClr>
                              </a:solidFill>
                              <a:latin typeface="Cambria Math" panose="02040503050406030204" pitchFamily="18" charset="0"/>
                            </a:rPr>
                            <m:t>𝑡</m:t>
                          </m:r>
                          <m:r>
                            <a:rPr lang="zh-CN" altLang="en-US" i="0">
                              <a:solidFill>
                                <a:schemeClr val="tx1">
                                  <a:lumMod val="75000"/>
                                  <a:lumOff val="25000"/>
                                </a:schemeClr>
                              </a:solidFill>
                              <a:latin typeface="Cambria Math" panose="02040503050406030204" pitchFamily="18" charset="0"/>
                            </a:rPr>
                            <m:t>,</m:t>
                          </m:r>
                          <m:r>
                            <a:rPr lang="zh-CN" altLang="en-US" i="1">
                              <a:solidFill>
                                <a:schemeClr val="tx1">
                                  <a:lumMod val="75000"/>
                                  <a:lumOff val="25000"/>
                                </a:schemeClr>
                              </a:solidFill>
                              <a:latin typeface="Cambria Math" panose="02040503050406030204" pitchFamily="18" charset="0"/>
                            </a:rPr>
                            <m:t>𝑘</m:t>
                          </m:r>
                        </m:e>
                      </m:d>
                    </m:oMath>
                  </m:oMathPara>
                </a14:m>
                <a:endPar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mc:Choice>
        <mc:Fallback xmlns="">
          <p:sp>
            <p:nvSpPr>
              <p:cNvPr id="6" name="矩形 5">
                <a:extLst>
                  <a:ext uri="{FF2B5EF4-FFF2-40B4-BE49-F238E27FC236}">
                    <a16:creationId xmlns:a16="http://schemas.microsoft.com/office/drawing/2014/main" id="{D384F4C1-BAEB-437C-A0BC-C1051222067D}"/>
                  </a:ext>
                </a:extLst>
              </p:cNvPr>
              <p:cNvSpPr>
                <a:spLocks noRot="1" noChangeAspect="1" noMove="1" noResize="1" noEditPoints="1" noAdjustHandles="1" noChangeArrowheads="1" noChangeShapeType="1" noTextEdit="1"/>
              </p:cNvSpPr>
              <p:nvPr/>
            </p:nvSpPr>
            <p:spPr>
              <a:xfrm>
                <a:off x="5921237" y="5519292"/>
                <a:ext cx="2955874" cy="369332"/>
              </a:xfrm>
              <a:prstGeom prst="rect">
                <a:avLst/>
              </a:prstGeom>
              <a:blipFill>
                <a:blip r:embed="rId4"/>
                <a:stretch>
                  <a:fillRect b="-16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77455262-F886-4323-8826-9936953AB7B7}"/>
                  </a:ext>
                </a:extLst>
              </p:cNvPr>
              <p:cNvSpPr/>
              <p:nvPr/>
            </p:nvSpPr>
            <p:spPr>
              <a:xfrm>
                <a:off x="8877111" y="5508584"/>
                <a:ext cx="2954591"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chemeClr val="tx1">
                                  <a:lumMod val="75000"/>
                                  <a:lumOff val="25000"/>
                                </a:schemeClr>
                              </a:solidFill>
                              <a:latin typeface="Cambria Math" panose="02040503050406030204" pitchFamily="18" charset="0"/>
                            </a:rPr>
                          </m:ctrlPr>
                        </m:sSubPr>
                        <m:e>
                          <m:r>
                            <a:rPr lang="zh-CN" altLang="en-US" i="1">
                              <a:solidFill>
                                <a:schemeClr val="tx1">
                                  <a:lumMod val="75000"/>
                                  <a:lumOff val="25000"/>
                                </a:schemeClr>
                              </a:solidFill>
                              <a:latin typeface="Cambria Math" panose="02040503050406030204" pitchFamily="18" charset="0"/>
                            </a:rPr>
                            <m:t>𝑋</m:t>
                          </m:r>
                        </m:e>
                        <m:sub>
                          <m:r>
                            <a:rPr lang="zh-CN" altLang="en-US" i="1">
                              <a:solidFill>
                                <a:schemeClr val="tx1">
                                  <a:lumMod val="75000"/>
                                  <a:lumOff val="25000"/>
                                </a:schemeClr>
                              </a:solidFill>
                              <a:latin typeface="Cambria Math" panose="02040503050406030204" pitchFamily="18" charset="0"/>
                            </a:rPr>
                            <m:t>𝑝</m:t>
                          </m:r>
                        </m:sub>
                      </m:sSub>
                      <m:d>
                        <m:dPr>
                          <m:ctrlPr>
                            <a:rPr lang="zh-CN" altLang="en-US" i="1">
                              <a:solidFill>
                                <a:schemeClr val="tx1">
                                  <a:lumMod val="75000"/>
                                  <a:lumOff val="25000"/>
                                </a:schemeClr>
                              </a:solidFill>
                              <a:latin typeface="Cambria Math" panose="02040503050406030204" pitchFamily="18" charset="0"/>
                            </a:rPr>
                          </m:ctrlPr>
                        </m:dPr>
                        <m:e>
                          <m:r>
                            <a:rPr lang="zh-CN" altLang="en-US" i="1">
                              <a:solidFill>
                                <a:schemeClr val="tx1">
                                  <a:lumMod val="75000"/>
                                  <a:lumOff val="25000"/>
                                </a:schemeClr>
                              </a:solidFill>
                              <a:latin typeface="Cambria Math" panose="02040503050406030204" pitchFamily="18" charset="0"/>
                            </a:rPr>
                            <m:t>𝑡</m:t>
                          </m:r>
                          <m:r>
                            <a:rPr lang="zh-CN" altLang="en-US" i="0">
                              <a:solidFill>
                                <a:schemeClr val="tx1">
                                  <a:lumMod val="75000"/>
                                  <a:lumOff val="25000"/>
                                </a:schemeClr>
                              </a:solidFill>
                              <a:latin typeface="Cambria Math" panose="02040503050406030204" pitchFamily="18" charset="0"/>
                            </a:rPr>
                            <m:t>,</m:t>
                          </m:r>
                          <m:r>
                            <a:rPr lang="zh-CN" altLang="en-US" i="1">
                              <a:solidFill>
                                <a:schemeClr val="tx1">
                                  <a:lumMod val="75000"/>
                                  <a:lumOff val="25000"/>
                                </a:schemeClr>
                              </a:solidFill>
                              <a:latin typeface="Cambria Math" panose="02040503050406030204" pitchFamily="18" charset="0"/>
                            </a:rPr>
                            <m:t>𝑘</m:t>
                          </m:r>
                        </m:e>
                      </m:d>
                      <m:r>
                        <a:rPr lang="zh-CN" altLang="en-US" i="0">
                          <a:solidFill>
                            <a:schemeClr val="tx1">
                              <a:lumMod val="75000"/>
                              <a:lumOff val="25000"/>
                            </a:schemeClr>
                          </a:solidFill>
                          <a:latin typeface="Cambria Math" panose="02040503050406030204" pitchFamily="18" charset="0"/>
                        </a:rPr>
                        <m:t>=</m:t>
                      </m:r>
                      <m:r>
                        <a:rPr lang="zh-CN" altLang="en-US" i="1">
                          <a:solidFill>
                            <a:schemeClr val="tx1">
                              <a:lumMod val="75000"/>
                              <a:lumOff val="25000"/>
                            </a:schemeClr>
                          </a:solidFill>
                          <a:latin typeface="Cambria Math" panose="02040503050406030204" pitchFamily="18" charset="0"/>
                        </a:rPr>
                        <m:t>𝑋</m:t>
                      </m:r>
                      <m:d>
                        <m:dPr>
                          <m:ctrlPr>
                            <a:rPr lang="zh-CN" altLang="en-US" i="1">
                              <a:solidFill>
                                <a:schemeClr val="tx1">
                                  <a:lumMod val="75000"/>
                                  <a:lumOff val="25000"/>
                                </a:schemeClr>
                              </a:solidFill>
                              <a:latin typeface="Cambria Math" panose="02040503050406030204" pitchFamily="18" charset="0"/>
                            </a:rPr>
                          </m:ctrlPr>
                        </m:dPr>
                        <m:e>
                          <m:r>
                            <a:rPr lang="zh-CN" altLang="en-US" i="1">
                              <a:solidFill>
                                <a:schemeClr val="tx1">
                                  <a:lumMod val="75000"/>
                                  <a:lumOff val="25000"/>
                                </a:schemeClr>
                              </a:solidFill>
                              <a:latin typeface="Cambria Math" panose="02040503050406030204" pitchFamily="18" charset="0"/>
                            </a:rPr>
                            <m:t>𝑡</m:t>
                          </m:r>
                          <m:r>
                            <a:rPr lang="zh-CN" altLang="en-US" i="0">
                              <a:solidFill>
                                <a:schemeClr val="tx1">
                                  <a:lumMod val="75000"/>
                                  <a:lumOff val="25000"/>
                                </a:schemeClr>
                              </a:solidFill>
                              <a:latin typeface="Cambria Math" panose="02040503050406030204" pitchFamily="18" charset="0"/>
                            </a:rPr>
                            <m:t>,</m:t>
                          </m:r>
                          <m:r>
                            <a:rPr lang="zh-CN" altLang="en-US" i="1">
                              <a:solidFill>
                                <a:schemeClr val="tx1">
                                  <a:lumMod val="75000"/>
                                  <a:lumOff val="25000"/>
                                </a:schemeClr>
                              </a:solidFill>
                              <a:latin typeface="Cambria Math" panose="02040503050406030204" pitchFamily="18" charset="0"/>
                            </a:rPr>
                            <m:t>𝑘</m:t>
                          </m:r>
                        </m:e>
                      </m:d>
                      <m:r>
                        <a:rPr lang="zh-CN" altLang="en-US" i="0">
                          <a:solidFill>
                            <a:schemeClr val="tx1">
                              <a:lumMod val="75000"/>
                              <a:lumOff val="25000"/>
                            </a:schemeClr>
                          </a:solidFill>
                          <a:latin typeface="Cambria Math" panose="02040503050406030204" pitchFamily="18" charset="0"/>
                        </a:rPr>
                        <m:t>∙</m:t>
                      </m:r>
                      <m:sSub>
                        <m:sSubPr>
                          <m:ctrlPr>
                            <a:rPr lang="zh-CN" altLang="en-US" i="1">
                              <a:solidFill>
                                <a:schemeClr val="tx1">
                                  <a:lumMod val="75000"/>
                                  <a:lumOff val="25000"/>
                                </a:schemeClr>
                              </a:solidFill>
                              <a:latin typeface="Cambria Math" panose="02040503050406030204" pitchFamily="18" charset="0"/>
                            </a:rPr>
                          </m:ctrlPr>
                        </m:sSubPr>
                        <m:e>
                          <m:r>
                            <a:rPr lang="zh-CN" altLang="en-US" i="1">
                              <a:solidFill>
                                <a:schemeClr val="tx1">
                                  <a:lumMod val="75000"/>
                                  <a:lumOff val="25000"/>
                                </a:schemeClr>
                              </a:solidFill>
                              <a:latin typeface="Cambria Math" panose="02040503050406030204" pitchFamily="18" charset="0"/>
                            </a:rPr>
                            <m:t>𝑀</m:t>
                          </m:r>
                        </m:e>
                        <m:sub>
                          <m:r>
                            <a:rPr lang="zh-CN" altLang="en-US" i="1">
                              <a:solidFill>
                                <a:schemeClr val="tx1">
                                  <a:lumMod val="75000"/>
                                  <a:lumOff val="25000"/>
                                </a:schemeClr>
                              </a:solidFill>
                              <a:latin typeface="Cambria Math" panose="02040503050406030204" pitchFamily="18" charset="0"/>
                            </a:rPr>
                            <m:t>𝑝</m:t>
                          </m:r>
                        </m:sub>
                      </m:sSub>
                      <m:d>
                        <m:dPr>
                          <m:ctrlPr>
                            <a:rPr lang="zh-CN" altLang="en-US" i="1">
                              <a:solidFill>
                                <a:schemeClr val="tx1">
                                  <a:lumMod val="75000"/>
                                  <a:lumOff val="25000"/>
                                </a:schemeClr>
                              </a:solidFill>
                              <a:latin typeface="Cambria Math" panose="02040503050406030204" pitchFamily="18" charset="0"/>
                            </a:rPr>
                          </m:ctrlPr>
                        </m:dPr>
                        <m:e>
                          <m:r>
                            <a:rPr lang="zh-CN" altLang="en-US" i="1">
                              <a:solidFill>
                                <a:schemeClr val="tx1">
                                  <a:lumMod val="75000"/>
                                  <a:lumOff val="25000"/>
                                </a:schemeClr>
                              </a:solidFill>
                              <a:latin typeface="Cambria Math" panose="02040503050406030204" pitchFamily="18" charset="0"/>
                            </a:rPr>
                            <m:t>𝑡</m:t>
                          </m:r>
                          <m:r>
                            <a:rPr lang="zh-CN" altLang="en-US" i="0">
                              <a:solidFill>
                                <a:schemeClr val="tx1">
                                  <a:lumMod val="75000"/>
                                  <a:lumOff val="25000"/>
                                </a:schemeClr>
                              </a:solidFill>
                              <a:latin typeface="Cambria Math" panose="02040503050406030204" pitchFamily="18" charset="0"/>
                            </a:rPr>
                            <m:t>,</m:t>
                          </m:r>
                          <m:r>
                            <a:rPr lang="zh-CN" altLang="en-US" i="1">
                              <a:solidFill>
                                <a:schemeClr val="tx1">
                                  <a:lumMod val="75000"/>
                                  <a:lumOff val="25000"/>
                                </a:schemeClr>
                              </a:solidFill>
                              <a:latin typeface="Cambria Math" panose="02040503050406030204" pitchFamily="18" charset="0"/>
                            </a:rPr>
                            <m:t>𝑘</m:t>
                          </m:r>
                        </m:e>
                      </m:d>
                    </m:oMath>
                  </m:oMathPara>
                </a14:m>
                <a:endPar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mc:Choice>
        <mc:Fallback xmlns="">
          <p:sp>
            <p:nvSpPr>
              <p:cNvPr id="7" name="矩形 6">
                <a:extLst>
                  <a:ext uri="{FF2B5EF4-FFF2-40B4-BE49-F238E27FC236}">
                    <a16:creationId xmlns:a16="http://schemas.microsoft.com/office/drawing/2014/main" id="{77455262-F886-4323-8826-9936953AB7B7}"/>
                  </a:ext>
                </a:extLst>
              </p:cNvPr>
              <p:cNvSpPr>
                <a:spLocks noRot="1" noChangeAspect="1" noMove="1" noResize="1" noEditPoints="1" noAdjustHandles="1" noChangeArrowheads="1" noChangeShapeType="1" noTextEdit="1"/>
              </p:cNvSpPr>
              <p:nvPr/>
            </p:nvSpPr>
            <p:spPr>
              <a:xfrm>
                <a:off x="8877111" y="5508584"/>
                <a:ext cx="2954591" cy="390748"/>
              </a:xfrm>
              <a:prstGeom prst="rect">
                <a:avLst/>
              </a:prstGeom>
              <a:blipFill>
                <a:blip r:embed="rId5"/>
                <a:stretch>
                  <a:fillRect b="-3125"/>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25B284DA-142F-43EB-A5F1-5F35E419AE04}"/>
              </a:ext>
            </a:extLst>
          </p:cNvPr>
          <p:cNvSpPr/>
          <p:nvPr/>
        </p:nvSpPr>
        <p:spPr>
          <a:xfrm>
            <a:off x="1160206" y="3082599"/>
            <a:ext cx="3892214" cy="2806025"/>
          </a:xfrm>
          <a:prstGeom prst="rect">
            <a:avLst/>
          </a:prstGeom>
        </p:spPr>
        <p:txBody>
          <a:bodyPr wrap="square">
            <a:spAutoFit/>
          </a:bodyPr>
          <a:lstStyle/>
          <a:p>
            <a:pPr>
              <a:lnSpc>
                <a:spcPct val="150000"/>
              </a:lnSpc>
            </a:pPr>
            <a:r>
              <a:rPr lang="zh-CN" altLang="zh-CN" sz="2400" dirty="0">
                <a:solidFill>
                  <a:schemeClr val="tx1">
                    <a:lumMod val="75000"/>
                    <a:lumOff val="25000"/>
                  </a:schemeClr>
                </a:solidFill>
                <a:latin typeface="思源黑体 Normal" panose="020B0400000000000000" pitchFamily="34" charset="-122"/>
                <a:ea typeface="思源黑体 Normal" panose="020B0400000000000000" pitchFamily="34" charset="-122"/>
              </a:rPr>
              <a:t>在Mel频谱图上</a:t>
            </a:r>
            <a:endParaRPr lang="en-US" altLang="zh-CN" sz="24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pPr>
              <a:lnSpc>
                <a:spcPct val="150000"/>
              </a:lnSpc>
            </a:pPr>
            <a:r>
              <a:rPr lang="zh-CN" altLang="zh-CN" sz="2400" dirty="0">
                <a:solidFill>
                  <a:schemeClr val="tx1">
                    <a:lumMod val="75000"/>
                    <a:lumOff val="25000"/>
                  </a:schemeClr>
                </a:solidFill>
                <a:latin typeface="思源黑体 Normal" panose="020B0400000000000000" pitchFamily="34" charset="-122"/>
                <a:ea typeface="思源黑体 Normal" panose="020B0400000000000000" pitchFamily="34" charset="-122"/>
              </a:rPr>
              <a:t>谐波倾向于形成水平结构（在时间方向上</a:t>
            </a:r>
            <a:r>
              <a:rPr lang="en-US" altLang="zh-CN" sz="2400" dirty="0">
                <a:solidFill>
                  <a:schemeClr val="tx1">
                    <a:lumMod val="75000"/>
                    <a:lumOff val="25000"/>
                  </a:schemeClr>
                </a:solidFill>
                <a:latin typeface="思源黑体 Normal" panose="020B0400000000000000" pitchFamily="34" charset="-122"/>
                <a:ea typeface="思源黑体 Normal" panose="020B0400000000000000" pitchFamily="34" charset="-122"/>
              </a:rPr>
              <a:t>)</a:t>
            </a:r>
          </a:p>
          <a:p>
            <a:pPr>
              <a:lnSpc>
                <a:spcPct val="150000"/>
              </a:lnSpc>
            </a:pPr>
            <a:r>
              <a:rPr lang="zh-CN" altLang="zh-CN" sz="2400" dirty="0">
                <a:solidFill>
                  <a:schemeClr val="tx1">
                    <a:lumMod val="75000"/>
                    <a:lumOff val="25000"/>
                  </a:schemeClr>
                </a:solidFill>
                <a:latin typeface="思源黑体 Normal" panose="020B0400000000000000" pitchFamily="34" charset="-122"/>
                <a:ea typeface="思源黑体 Normal" panose="020B0400000000000000" pitchFamily="34" charset="-122"/>
              </a:rPr>
              <a:t>冲击源倾向于形成垂直结构（在频率方向上）</a:t>
            </a:r>
            <a:endParaRPr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p:spTree>
    <p:extLst>
      <p:ext uri="{BB962C8B-B14F-4D97-AF65-F5344CB8AC3E}">
        <p14:creationId xmlns:p14="http://schemas.microsoft.com/office/powerpoint/2010/main" val="37576753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114650-6115-6841-BD50-19D3CF131692}"/>
              </a:ext>
            </a:extLst>
          </p:cNvPr>
          <p:cNvSpPr>
            <a:spLocks noGrp="1"/>
          </p:cNvSpPr>
          <p:nvPr>
            <p:ph type="title"/>
          </p:nvPr>
        </p:nvSpPr>
        <p:spPr/>
        <p:txBody>
          <a:bodyPr/>
          <a:lstStyle/>
          <a:p>
            <a:r>
              <a:rPr kumimoji="1" lang="en-US" altLang="zh-CN" dirty="0">
                <a:solidFill>
                  <a:schemeClr val="tx1">
                    <a:lumMod val="65000"/>
                    <a:lumOff val="35000"/>
                  </a:schemeClr>
                </a:solidFill>
                <a:latin typeface="思源黑体 Normal" panose="020B0400000000000000" pitchFamily="34" charset="-122"/>
                <a:ea typeface="思源黑体 Normal" panose="020B0400000000000000" pitchFamily="34" charset="-122"/>
              </a:rPr>
              <a:t>VGGNet</a:t>
            </a:r>
            <a:r>
              <a:rPr kumimoji="1" lang="zh-CN" altLang="en-US" dirty="0">
                <a:solidFill>
                  <a:schemeClr val="tx1">
                    <a:lumMod val="65000"/>
                    <a:lumOff val="35000"/>
                  </a:schemeClr>
                </a:solidFill>
                <a:latin typeface="思源黑体 Normal" panose="020B0400000000000000" pitchFamily="34" charset="-122"/>
                <a:ea typeface="思源黑体 Normal" panose="020B0400000000000000" pitchFamily="34" charset="-122"/>
              </a:rPr>
              <a:t>典型结构</a:t>
            </a:r>
          </a:p>
        </p:txBody>
      </p:sp>
      <p:pic>
        <p:nvPicPr>
          <p:cNvPr id="3" name="图片 2">
            <a:extLst>
              <a:ext uri="{FF2B5EF4-FFF2-40B4-BE49-F238E27FC236}">
                <a16:creationId xmlns:a16="http://schemas.microsoft.com/office/drawing/2014/main" id="{A3AEEE7D-4088-48BA-8350-B83D291B468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446681" y="1845991"/>
            <a:ext cx="9298637" cy="3166018"/>
          </a:xfrm>
          <a:prstGeom prst="rect">
            <a:avLst/>
          </a:prstGeom>
          <a:solidFill>
            <a:schemeClr val="bg1"/>
          </a:solidFill>
          <a:ln>
            <a:noFill/>
          </a:ln>
          <a:effectLst>
            <a:outerShdw blurRad="50800" dist="38100" dir="2700000" algn="tl" rotWithShape="0">
              <a:prstClr val="black">
                <a:alpha val="40000"/>
              </a:prstClr>
            </a:outerShdw>
          </a:effectLst>
        </p:spPr>
      </p:pic>
      <p:sp>
        <p:nvSpPr>
          <p:cNvPr id="4" name="文本框 3">
            <a:extLst>
              <a:ext uri="{FF2B5EF4-FFF2-40B4-BE49-F238E27FC236}">
                <a16:creationId xmlns:a16="http://schemas.microsoft.com/office/drawing/2014/main" id="{7CC88D0A-19E8-4EB9-B01D-9292238726CE}"/>
              </a:ext>
            </a:extLst>
          </p:cNvPr>
          <p:cNvSpPr txBox="1"/>
          <p:nvPr/>
        </p:nvSpPr>
        <p:spPr>
          <a:xfrm>
            <a:off x="3233677" y="5447531"/>
            <a:ext cx="5724644" cy="461665"/>
          </a:xfrm>
          <a:prstGeom prst="rect">
            <a:avLst/>
          </a:prstGeom>
          <a:noFill/>
        </p:spPr>
        <p:txBody>
          <a:bodyPr wrap="none" rtlCol="0">
            <a:spAutoFit/>
          </a:bodyPr>
          <a:lstStyle/>
          <a:p>
            <a:r>
              <a:rPr lang="zh-CN" altLang="en-US" sz="2400" dirty="0">
                <a:solidFill>
                  <a:schemeClr val="tx1">
                    <a:lumMod val="65000"/>
                    <a:lumOff val="35000"/>
                  </a:schemeClr>
                </a:solidFill>
                <a:latin typeface="思源黑体 Normal" panose="020B0400000000000000" pitchFamily="34" charset="-122"/>
                <a:ea typeface="思源黑体 Normal" panose="020B0400000000000000" pitchFamily="34" charset="-122"/>
              </a:rPr>
              <a:t>特点：结构简单、拓展性强、泛化能力好</a:t>
            </a:r>
          </a:p>
        </p:txBody>
      </p:sp>
    </p:spTree>
    <p:extLst>
      <p:ext uri="{BB962C8B-B14F-4D97-AF65-F5344CB8AC3E}">
        <p14:creationId xmlns:p14="http://schemas.microsoft.com/office/powerpoint/2010/main" val="3978953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2F5CE4-919E-D748-9FF1-81AEEC25B2AB}"/>
              </a:ext>
            </a:extLst>
          </p:cNvPr>
          <p:cNvSpPr>
            <a:spLocks noGrp="1"/>
          </p:cNvSpPr>
          <p:nvPr>
            <p:ph type="title"/>
          </p:nvPr>
        </p:nvSpPr>
        <p:spPr/>
        <p:txBody>
          <a:bodyPr/>
          <a:lstStyle/>
          <a:p>
            <a:r>
              <a:rPr kumimoji="1" lang="zh-CN" altLang="en-US" dirty="0">
                <a:solidFill>
                  <a:schemeClr val="tx1">
                    <a:lumMod val="65000"/>
                    <a:lumOff val="35000"/>
                  </a:schemeClr>
                </a:solidFill>
                <a:latin typeface="思源黑体 Normal" panose="020B0400000000000000" pitchFamily="34" charset="-122"/>
                <a:ea typeface="思源黑体 Normal" panose="020B0400000000000000" pitchFamily="34" charset="-122"/>
              </a:rPr>
              <a:t>改进系统的结构设计</a:t>
            </a:r>
          </a:p>
        </p:txBody>
      </p:sp>
      <p:pic>
        <p:nvPicPr>
          <p:cNvPr id="3" name="图片 2">
            <a:extLst>
              <a:ext uri="{FF2B5EF4-FFF2-40B4-BE49-F238E27FC236}">
                <a16:creationId xmlns:a16="http://schemas.microsoft.com/office/drawing/2014/main" id="{1C5DA89A-42B6-4C16-94F4-E576140CD6B5}"/>
              </a:ext>
            </a:extLst>
          </p:cNvPr>
          <p:cNvPicPr/>
          <p:nvPr/>
        </p:nvPicPr>
        <p:blipFill>
          <a:blip r:embed="rId3">
            <a:extLst>
              <a:ext uri="{28A0092B-C50C-407E-A947-70E740481C1C}">
                <a14:useLocalDpi xmlns:a14="http://schemas.microsoft.com/office/drawing/2010/main"/>
              </a:ext>
            </a:extLst>
          </a:blip>
          <a:srcRect/>
          <a:stretch>
            <a:fillRect/>
          </a:stretch>
        </p:blipFill>
        <p:spPr bwMode="auto">
          <a:xfrm>
            <a:off x="838200" y="1623259"/>
            <a:ext cx="7678479" cy="2257451"/>
          </a:xfrm>
          <a:prstGeom prst="rect">
            <a:avLst/>
          </a:prstGeom>
          <a:noFill/>
          <a:ln>
            <a:noFill/>
          </a:ln>
          <a:effectLst>
            <a:outerShdw blurRad="50800" dist="38100" dir="2700000" algn="tl" rotWithShape="0">
              <a:prstClr val="black">
                <a:alpha val="40000"/>
              </a:prstClr>
            </a:outerShdw>
          </a:effectLst>
        </p:spPr>
      </p:pic>
      <p:pic>
        <p:nvPicPr>
          <p:cNvPr id="4" name="图片 3">
            <a:extLst>
              <a:ext uri="{FF2B5EF4-FFF2-40B4-BE49-F238E27FC236}">
                <a16:creationId xmlns:a16="http://schemas.microsoft.com/office/drawing/2014/main" id="{A37FC706-049D-49B3-A906-8D43366409B5}"/>
              </a:ext>
            </a:extLst>
          </p:cNvPr>
          <p:cNvPicPr/>
          <p:nvPr/>
        </p:nvPicPr>
        <p:blipFill>
          <a:blip r:embed="rId4" cstate="print">
            <a:extLst>
              <a:ext uri="{28A0092B-C50C-407E-A947-70E740481C1C}">
                <a14:useLocalDpi xmlns:a14="http://schemas.microsoft.com/office/drawing/2010/main"/>
              </a:ext>
            </a:extLst>
          </a:blip>
          <a:srcRect/>
          <a:stretch>
            <a:fillRect/>
          </a:stretch>
        </p:blipFill>
        <p:spPr bwMode="auto">
          <a:xfrm>
            <a:off x="5313080" y="4089860"/>
            <a:ext cx="6040720" cy="2403015"/>
          </a:xfrm>
          <a:prstGeom prst="rect">
            <a:avLst/>
          </a:prstGeom>
          <a:noFill/>
          <a:ln>
            <a:noFill/>
          </a:ln>
          <a:effectLst>
            <a:outerShdw blurRad="50800" dist="38100" dir="2700000" algn="tl" rotWithShape="0">
              <a:prstClr val="black">
                <a:alpha val="40000"/>
              </a:prstClr>
            </a:outerShdw>
          </a:effectLst>
        </p:spPr>
      </p:pic>
      <p:sp>
        <p:nvSpPr>
          <p:cNvPr id="5" name="矩形 4">
            <a:extLst>
              <a:ext uri="{FF2B5EF4-FFF2-40B4-BE49-F238E27FC236}">
                <a16:creationId xmlns:a16="http://schemas.microsoft.com/office/drawing/2014/main" id="{B133F730-D642-4A3A-A9D8-FE9C9759F3C5}"/>
              </a:ext>
            </a:extLst>
          </p:cNvPr>
          <p:cNvSpPr/>
          <p:nvPr/>
        </p:nvSpPr>
        <p:spPr>
          <a:xfrm>
            <a:off x="838200" y="5060534"/>
            <a:ext cx="3570208" cy="461665"/>
          </a:xfrm>
          <a:prstGeom prst="rect">
            <a:avLst/>
          </a:prstGeom>
        </p:spPr>
        <p:txBody>
          <a:bodyPr wrap="none">
            <a:spAutoFit/>
          </a:bodyPr>
          <a:lstStyle/>
          <a:p>
            <a:r>
              <a:rPr lang="zh-CN" altLang="zh-CN" sz="2400" dirty="0">
                <a:solidFill>
                  <a:schemeClr val="tx1">
                    <a:lumMod val="65000"/>
                    <a:lumOff val="35000"/>
                  </a:schemeClr>
                </a:solidFill>
                <a:latin typeface="思源黑体 Normal" panose="020B0400000000000000" pitchFamily="34" charset="-122"/>
                <a:ea typeface="思源黑体 Normal" panose="020B0400000000000000" pitchFamily="34" charset="-122"/>
              </a:rPr>
              <a:t>双声道卷积模型实现细节</a:t>
            </a:r>
            <a:endParaRPr lang="zh-CN" altLang="en-US" sz="2400" dirty="0">
              <a:solidFill>
                <a:schemeClr val="tx1">
                  <a:lumMod val="65000"/>
                  <a:lumOff val="35000"/>
                </a:schemeClr>
              </a:solidFill>
              <a:latin typeface="思源黑体 Normal" panose="020B0400000000000000" pitchFamily="34" charset="-122"/>
              <a:ea typeface="思源黑体 Normal" panose="020B0400000000000000" pitchFamily="34" charset="-122"/>
            </a:endParaRPr>
          </a:p>
        </p:txBody>
      </p:sp>
      <p:sp>
        <p:nvSpPr>
          <p:cNvPr id="6" name="矩形 5">
            <a:extLst>
              <a:ext uri="{FF2B5EF4-FFF2-40B4-BE49-F238E27FC236}">
                <a16:creationId xmlns:a16="http://schemas.microsoft.com/office/drawing/2014/main" id="{D401D917-2183-437F-A0D0-01E2E18AC234}"/>
              </a:ext>
            </a:extLst>
          </p:cNvPr>
          <p:cNvSpPr/>
          <p:nvPr/>
        </p:nvSpPr>
        <p:spPr>
          <a:xfrm>
            <a:off x="9014698" y="2521153"/>
            <a:ext cx="2339102" cy="461665"/>
          </a:xfrm>
          <a:prstGeom prst="rect">
            <a:avLst/>
          </a:prstGeom>
        </p:spPr>
        <p:txBody>
          <a:bodyPr wrap="none">
            <a:spAutoFit/>
          </a:bodyPr>
          <a:lstStyle/>
          <a:p>
            <a:r>
              <a:rPr lang="zh-CN" altLang="en-US" sz="2400" dirty="0">
                <a:solidFill>
                  <a:schemeClr val="tx1">
                    <a:lumMod val="65000"/>
                    <a:lumOff val="35000"/>
                  </a:schemeClr>
                </a:solidFill>
                <a:latin typeface="思源黑体 Normal" panose="020B0400000000000000" pitchFamily="34" charset="-122"/>
                <a:ea typeface="思源黑体 Normal" panose="020B0400000000000000" pitchFamily="34" charset="-122"/>
              </a:rPr>
              <a:t>改进系统的结构</a:t>
            </a:r>
          </a:p>
        </p:txBody>
      </p:sp>
    </p:spTree>
    <p:extLst>
      <p:ext uri="{BB962C8B-B14F-4D97-AF65-F5344CB8AC3E}">
        <p14:creationId xmlns:p14="http://schemas.microsoft.com/office/powerpoint/2010/main" val="17179845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71954-F23E-E541-A12F-E2120CAD7879}"/>
              </a:ext>
            </a:extLst>
          </p:cNvPr>
          <p:cNvSpPr>
            <a:spLocks noGrp="1"/>
          </p:cNvSpPr>
          <p:nvPr>
            <p:ph type="title"/>
          </p:nvPr>
        </p:nvSpPr>
        <p:spPr/>
        <p:txBody>
          <a:bodyPr/>
          <a:lstStyle/>
          <a:p>
            <a:r>
              <a:rPr kumimoji="1" lang="en-US" altLang="zh-CN" dirty="0">
                <a:latin typeface="思源黑体 Normal" panose="020B0400000000000000" pitchFamily="34" charset="-122"/>
                <a:ea typeface="思源黑体 Normal" panose="020B0400000000000000" pitchFamily="34" charset="-122"/>
              </a:rPr>
              <a:t>Stacking</a:t>
            </a:r>
            <a:r>
              <a:rPr kumimoji="1" lang="zh-CN" altLang="en-US" dirty="0">
                <a:latin typeface="思源黑体 Normal" panose="020B0400000000000000" pitchFamily="34" charset="-122"/>
                <a:ea typeface="思源黑体 Normal" panose="020B0400000000000000" pitchFamily="34" charset="-122"/>
              </a:rPr>
              <a:t>方法</a:t>
            </a:r>
          </a:p>
        </p:txBody>
      </p:sp>
      <p:pic>
        <p:nvPicPr>
          <p:cNvPr id="3" name="图片 2">
            <a:extLst>
              <a:ext uri="{FF2B5EF4-FFF2-40B4-BE49-F238E27FC236}">
                <a16:creationId xmlns:a16="http://schemas.microsoft.com/office/drawing/2014/main" id="{13DF6DD9-EF8B-428E-B0C4-B30DBB0A47F3}"/>
              </a:ext>
            </a:extLst>
          </p:cNvPr>
          <p:cNvPicPr/>
          <p:nvPr/>
        </p:nvPicPr>
        <p:blipFill rotWithShape="1">
          <a:blip r:embed="rId3">
            <a:extLst>
              <a:ext uri="{28A0092B-C50C-407E-A947-70E740481C1C}">
                <a14:useLocalDpi xmlns:a14="http://schemas.microsoft.com/office/drawing/2010/main"/>
              </a:ext>
            </a:extLst>
          </a:blip>
          <a:srcRect/>
          <a:stretch/>
        </p:blipFill>
        <p:spPr bwMode="auto">
          <a:xfrm>
            <a:off x="2968617" y="2078994"/>
            <a:ext cx="6254765" cy="3578855"/>
          </a:xfrm>
          <a:prstGeom prst="rect">
            <a:avLst/>
          </a:prstGeom>
          <a:solidFill>
            <a:schemeClr val="bg1"/>
          </a:solidFill>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8847342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CB3A7-6948-4C58-B066-D84158252D22}"/>
              </a:ext>
            </a:extLst>
          </p:cNvPr>
          <p:cNvSpPr>
            <a:spLocks noGrp="1"/>
          </p:cNvSpPr>
          <p:nvPr>
            <p:ph type="title"/>
          </p:nvPr>
        </p:nvSpPr>
        <p:spPr/>
        <p:txBody>
          <a:bodyPr/>
          <a:lstStyle/>
          <a:p>
            <a:r>
              <a:rPr lang="zh-CN" altLang="en-US" dirty="0">
                <a:latin typeface="思源黑体 Normal" panose="020B0400000000000000" pitchFamily="34" charset="-122"/>
                <a:ea typeface="思源黑体 Normal" panose="020B0400000000000000" pitchFamily="34" charset="-122"/>
              </a:rPr>
              <a:t>元训练集与测试集的生成</a:t>
            </a:r>
          </a:p>
        </p:txBody>
      </p:sp>
      <p:pic>
        <p:nvPicPr>
          <p:cNvPr id="3" name="图片 2">
            <a:extLst>
              <a:ext uri="{FF2B5EF4-FFF2-40B4-BE49-F238E27FC236}">
                <a16:creationId xmlns:a16="http://schemas.microsoft.com/office/drawing/2014/main" id="{B3835F59-F439-4962-AA0D-4460A1AA62A6}"/>
              </a:ext>
            </a:extLst>
          </p:cNvPr>
          <p:cNvPicPr/>
          <p:nvPr/>
        </p:nvPicPr>
        <p:blipFill>
          <a:blip r:embed="rId3">
            <a:extLst>
              <a:ext uri="{28A0092B-C50C-407E-A947-70E740481C1C}">
                <a14:useLocalDpi xmlns:a14="http://schemas.microsoft.com/office/drawing/2010/main"/>
              </a:ext>
            </a:extLst>
          </a:blip>
          <a:stretch>
            <a:fillRect/>
          </a:stretch>
        </p:blipFill>
        <p:spPr>
          <a:xfrm>
            <a:off x="1129790" y="1690049"/>
            <a:ext cx="9932419" cy="2284002"/>
          </a:xfrm>
          <a:prstGeom prst="rect">
            <a:avLst/>
          </a:prstGeom>
          <a:effectLst>
            <a:outerShdw blurRad="50800" dist="38100" dir="2700000" algn="tl" rotWithShape="0">
              <a:prstClr val="black">
                <a:alpha val="40000"/>
              </a:prstClr>
            </a:outerShdw>
          </a:effectLst>
        </p:spPr>
      </p:pic>
      <p:pic>
        <p:nvPicPr>
          <p:cNvPr id="4" name="图片 3">
            <a:extLst>
              <a:ext uri="{FF2B5EF4-FFF2-40B4-BE49-F238E27FC236}">
                <a16:creationId xmlns:a16="http://schemas.microsoft.com/office/drawing/2014/main" id="{1826213C-F5A3-4EF1-B986-BEF2D6941D63}"/>
              </a:ext>
            </a:extLst>
          </p:cNvPr>
          <p:cNvPicPr/>
          <p:nvPr/>
        </p:nvPicPr>
        <p:blipFill>
          <a:blip r:embed="rId4">
            <a:extLst>
              <a:ext uri="{28A0092B-C50C-407E-A947-70E740481C1C}">
                <a14:useLocalDpi xmlns:a14="http://schemas.microsoft.com/office/drawing/2010/main"/>
              </a:ext>
            </a:extLst>
          </a:blip>
          <a:stretch>
            <a:fillRect/>
          </a:stretch>
        </p:blipFill>
        <p:spPr>
          <a:xfrm>
            <a:off x="1129790" y="4147559"/>
            <a:ext cx="9938875" cy="234531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730237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7FD6B2-89CA-EA47-AEA2-EAEFB9F3FB1C}"/>
              </a:ext>
            </a:extLst>
          </p:cNvPr>
          <p:cNvSpPr>
            <a:spLocks noGrp="1"/>
          </p:cNvSpPr>
          <p:nvPr>
            <p:ph type="title"/>
          </p:nvPr>
        </p:nvSpPr>
        <p:spPr/>
        <p:txBody>
          <a:bodyPr/>
          <a:lstStyle/>
          <a:p>
            <a:r>
              <a:rPr kumimoji="1" lang="zh-CN" altLang="en-US" dirty="0">
                <a:solidFill>
                  <a:schemeClr val="tx1">
                    <a:lumMod val="65000"/>
                    <a:lumOff val="35000"/>
                  </a:schemeClr>
                </a:solidFill>
                <a:latin typeface="思源黑体 Normal" panose="020B0400000000000000" pitchFamily="34" charset="-122"/>
                <a:ea typeface="思源黑体 Normal" panose="020B0400000000000000" pitchFamily="34" charset="-122"/>
              </a:rPr>
              <a:t>改进系统的分类结果</a:t>
            </a:r>
          </a:p>
        </p:txBody>
      </p:sp>
      <p:graphicFrame>
        <p:nvGraphicFramePr>
          <p:cNvPr id="3" name="表格 2">
            <a:extLst>
              <a:ext uri="{FF2B5EF4-FFF2-40B4-BE49-F238E27FC236}">
                <a16:creationId xmlns:a16="http://schemas.microsoft.com/office/drawing/2014/main" id="{E1848FC0-4504-4363-86C5-4C6B1F82FA9C}"/>
              </a:ext>
            </a:extLst>
          </p:cNvPr>
          <p:cNvGraphicFramePr>
            <a:graphicFrameLocks noGrp="1"/>
          </p:cNvGraphicFramePr>
          <p:nvPr>
            <p:extLst>
              <p:ext uri="{D42A27DB-BD31-4B8C-83A1-F6EECF244321}">
                <p14:modId xmlns:p14="http://schemas.microsoft.com/office/powerpoint/2010/main" val="1082965239"/>
              </p:ext>
            </p:extLst>
          </p:nvPr>
        </p:nvGraphicFramePr>
        <p:xfrm>
          <a:off x="838200" y="2112706"/>
          <a:ext cx="4206240" cy="3738717"/>
        </p:xfrm>
        <a:graphic>
          <a:graphicData uri="http://schemas.openxmlformats.org/drawingml/2006/table">
            <a:tbl>
              <a:tblPr firstRow="1" firstCol="1" bandRow="1">
                <a:tableStyleId>{68D230F3-CF80-4859-8CE7-A43EE81993B5}</a:tableStyleId>
              </a:tblPr>
              <a:tblGrid>
                <a:gridCol w="2136280">
                  <a:extLst>
                    <a:ext uri="{9D8B030D-6E8A-4147-A177-3AD203B41FA5}">
                      <a16:colId xmlns:a16="http://schemas.microsoft.com/office/drawing/2014/main" val="2373935330"/>
                    </a:ext>
                  </a:extLst>
                </a:gridCol>
                <a:gridCol w="2069960">
                  <a:extLst>
                    <a:ext uri="{9D8B030D-6E8A-4147-A177-3AD203B41FA5}">
                      <a16:colId xmlns:a16="http://schemas.microsoft.com/office/drawing/2014/main" val="17403776"/>
                    </a:ext>
                  </a:extLst>
                </a:gridCol>
              </a:tblGrid>
              <a:tr h="415413">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算法</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平均准确率</a:t>
                      </a:r>
                      <a:endPar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55096496"/>
                  </a:ext>
                </a:extLst>
              </a:tr>
              <a:tr h="415413">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第</a:t>
                      </a: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3</a:t>
                      </a: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章</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93.4</a:t>
                      </a:r>
                      <a:endPar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378579766"/>
                  </a:ext>
                </a:extLst>
              </a:tr>
              <a:tr h="415413">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单通道</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84.5</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268013450"/>
                  </a:ext>
                </a:extLst>
              </a:tr>
              <a:tr h="415413">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LR</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87.3</a:t>
                      </a:r>
                      <a:endPar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217174062"/>
                  </a:ext>
                </a:extLst>
              </a:tr>
              <a:tr h="415413">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MS</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87.8</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034982625"/>
                  </a:ext>
                </a:extLst>
              </a:tr>
              <a:tr h="415413">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HPSS</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86.7</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85137743"/>
                  </a:ext>
                </a:extLst>
              </a:tr>
              <a:tr h="415413">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RF(1000)</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91.8</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999388281"/>
                  </a:ext>
                </a:extLst>
              </a:tr>
              <a:tr h="415413">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RF(2000)</a:t>
                      </a:r>
                      <a:endPar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92.1</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019761281"/>
                  </a:ext>
                </a:extLst>
              </a:tr>
              <a:tr h="415413">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RF(3000)</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92.0</a:t>
                      </a:r>
                      <a:endPar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29205029"/>
                  </a:ext>
                </a:extLst>
              </a:tr>
            </a:tbl>
          </a:graphicData>
        </a:graphic>
      </p:graphicFrame>
      <p:graphicFrame>
        <p:nvGraphicFramePr>
          <p:cNvPr id="4" name="表格 3">
            <a:extLst>
              <a:ext uri="{FF2B5EF4-FFF2-40B4-BE49-F238E27FC236}">
                <a16:creationId xmlns:a16="http://schemas.microsoft.com/office/drawing/2014/main" id="{879A72E0-1488-46C1-A164-7C0B4EAA52FA}"/>
              </a:ext>
            </a:extLst>
          </p:cNvPr>
          <p:cNvGraphicFramePr>
            <a:graphicFrameLocks noGrp="1"/>
          </p:cNvGraphicFramePr>
          <p:nvPr>
            <p:extLst>
              <p:ext uri="{D42A27DB-BD31-4B8C-83A1-F6EECF244321}">
                <p14:modId xmlns:p14="http://schemas.microsoft.com/office/powerpoint/2010/main" val="297748989"/>
              </p:ext>
            </p:extLst>
          </p:nvPr>
        </p:nvGraphicFramePr>
        <p:xfrm>
          <a:off x="6096000" y="0"/>
          <a:ext cx="6096000" cy="6858004"/>
        </p:xfrm>
        <a:graphic>
          <a:graphicData uri="http://schemas.openxmlformats.org/drawingml/2006/table">
            <a:tbl>
              <a:tblPr firstRow="1" firstCol="1" bandRow="1">
                <a:tableStyleId>{68D230F3-CF80-4859-8CE7-A43EE81993B5}</a:tableStyleId>
              </a:tblPr>
              <a:tblGrid>
                <a:gridCol w="2031755">
                  <a:extLst>
                    <a:ext uri="{9D8B030D-6E8A-4147-A177-3AD203B41FA5}">
                      <a16:colId xmlns:a16="http://schemas.microsoft.com/office/drawing/2014/main" val="3448770231"/>
                    </a:ext>
                  </a:extLst>
                </a:gridCol>
                <a:gridCol w="2031755">
                  <a:extLst>
                    <a:ext uri="{9D8B030D-6E8A-4147-A177-3AD203B41FA5}">
                      <a16:colId xmlns:a16="http://schemas.microsoft.com/office/drawing/2014/main" val="4062640595"/>
                    </a:ext>
                  </a:extLst>
                </a:gridCol>
                <a:gridCol w="2032490">
                  <a:extLst>
                    <a:ext uri="{9D8B030D-6E8A-4147-A177-3AD203B41FA5}">
                      <a16:colId xmlns:a16="http://schemas.microsoft.com/office/drawing/2014/main" val="3919225590"/>
                    </a:ext>
                  </a:extLst>
                </a:gridCol>
              </a:tblGrid>
              <a:tr h="403412">
                <a:tc>
                  <a:txBody>
                    <a:bodyPr/>
                    <a:lstStyle/>
                    <a:p>
                      <a:pPr indent="127000" algn="ctr">
                        <a:lnSpc>
                          <a:spcPct val="125000"/>
                        </a:lnSpc>
                        <a:spcAft>
                          <a:spcPts val="0"/>
                        </a:spcAft>
                      </a:pPr>
                      <a:r>
                        <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音频场景</a:t>
                      </a:r>
                      <a:endPar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开发集</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验证集</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3686639"/>
                  </a:ext>
                </a:extLst>
              </a:tr>
              <a:tr h="403412">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沙滩</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89.6</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76.3</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1230668"/>
                  </a:ext>
                </a:extLst>
              </a:tr>
              <a:tr h="403412">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公交</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98.2</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71.9</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840459944"/>
                  </a:ext>
                </a:extLst>
              </a:tr>
              <a:tr h="403412">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咖啡</a:t>
                      </a: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a:t>
                      </a: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餐馆</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88.3</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81.2</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6260505"/>
                  </a:ext>
                </a:extLst>
              </a:tr>
              <a:tr h="403412">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汽车</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99.0</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92.4</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943304266"/>
                  </a:ext>
                </a:extLst>
              </a:tr>
              <a:tr h="403412">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市中心</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89.7</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88.7</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259368222"/>
                  </a:ext>
                </a:extLst>
              </a:tr>
              <a:tr h="403412">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森林小径</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99.8</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95.5</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974728867"/>
                  </a:ext>
                </a:extLst>
              </a:tr>
              <a:tr h="403412">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杂货铺</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93.6</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75.8</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021502591"/>
                  </a:ext>
                </a:extLst>
              </a:tr>
              <a:tr h="403412">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家</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84.1</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93.6</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385824038"/>
                  </a:ext>
                </a:extLst>
              </a:tr>
              <a:tr h="403412">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图书馆</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88.5</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52.1</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46046191"/>
                  </a:ext>
                </a:extLst>
              </a:tr>
              <a:tr h="403412">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地铁站</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100.0</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100.0</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15054058"/>
                  </a:ext>
                </a:extLst>
              </a:tr>
              <a:tr h="403412">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办公室</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98.9</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83.4</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597571813"/>
                  </a:ext>
                </a:extLst>
              </a:tr>
              <a:tr h="403412">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公园</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80.3</a:t>
                      </a:r>
                      <a:endPar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46.8</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775587436"/>
                  </a:ext>
                </a:extLst>
              </a:tr>
              <a:tr h="403412">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小区</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86.8</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74.3</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321972"/>
                  </a:ext>
                </a:extLst>
              </a:tr>
              <a:tr h="403412">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火车</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91.4</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90.6</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968629155"/>
                  </a:ext>
                </a:extLst>
              </a:tr>
              <a:tr h="403412">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电车</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92.7</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61.0</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53698406"/>
                  </a:ext>
                </a:extLst>
              </a:tr>
              <a:tr h="403412">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平均</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92.1</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78.9</a:t>
                      </a:r>
                      <a:endPar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5516919"/>
                  </a:ext>
                </a:extLst>
              </a:tr>
            </a:tbl>
          </a:graphicData>
        </a:graphic>
      </p:graphicFrame>
    </p:spTree>
    <p:extLst>
      <p:ext uri="{BB962C8B-B14F-4D97-AF65-F5344CB8AC3E}">
        <p14:creationId xmlns:p14="http://schemas.microsoft.com/office/powerpoint/2010/main" val="3133496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0DEF0B-4822-024E-9C2D-6581D2F256EC}"/>
              </a:ext>
            </a:extLst>
          </p:cNvPr>
          <p:cNvSpPr>
            <a:spLocks noGrp="1"/>
          </p:cNvSpPr>
          <p:nvPr>
            <p:ph type="title"/>
          </p:nvPr>
        </p:nvSpPr>
        <p:spPr/>
        <p:txBody>
          <a:bodyPr/>
          <a:lstStyle/>
          <a:p>
            <a:r>
              <a:rPr kumimoji="1" lang="zh-CN" altLang="en-US" dirty="0">
                <a:latin typeface="思源黑体 Normal" panose="020B0400000000000000" pitchFamily="34" charset="-122"/>
                <a:ea typeface="思源黑体 Normal" panose="020B0400000000000000" pitchFamily="34" charset="-122"/>
              </a:rPr>
              <a:t>音频处理任务</a:t>
            </a:r>
          </a:p>
        </p:txBody>
      </p:sp>
      <p:sp>
        <p:nvSpPr>
          <p:cNvPr id="5" name="内容占位符 2">
            <a:extLst>
              <a:ext uri="{FF2B5EF4-FFF2-40B4-BE49-F238E27FC236}">
                <a16:creationId xmlns:a16="http://schemas.microsoft.com/office/drawing/2014/main" id="{483893F7-E401-664F-83D6-E5B43943E1CF}"/>
              </a:ext>
            </a:extLst>
          </p:cNvPr>
          <p:cNvSpPr txBox="1">
            <a:spLocks/>
          </p:cNvSpPr>
          <p:nvPr/>
        </p:nvSpPr>
        <p:spPr>
          <a:xfrm>
            <a:off x="838200" y="1964164"/>
            <a:ext cx="10515600" cy="37911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solidFill>
                  <a:schemeClr val="tx1">
                    <a:lumMod val="85000"/>
                    <a:lumOff val="15000"/>
                  </a:schemeClr>
                </a:solidFill>
                <a:latin typeface="思源黑体 Normal" panose="020B0400000000000000" pitchFamily="34" charset="-122"/>
                <a:ea typeface="思源黑体 Normal" panose="020B0400000000000000" pitchFamily="34" charset="-122"/>
              </a:rPr>
              <a:t>定义：</a:t>
            </a:r>
            <a:r>
              <a:rPr lang="zh-CN" altLang="en-US" dirty="0">
                <a:latin typeface="思源黑体 Normal" panose="020B0400000000000000" pitchFamily="34" charset="-122"/>
                <a:ea typeface="思源黑体 Normal" panose="020B0400000000000000" pitchFamily="34" charset="-122"/>
              </a:rPr>
              <a:t>借机器辅助人们从声音中</a:t>
            </a:r>
            <a:r>
              <a:rPr lang="zh-CN" altLang="en-US" dirty="0">
                <a:solidFill>
                  <a:schemeClr val="accent1"/>
                </a:solidFill>
                <a:latin typeface="思源黑体 Normal" panose="020B0400000000000000" pitchFamily="34" charset="-122"/>
                <a:ea typeface="思源黑体 Normal" panose="020B0400000000000000" pitchFamily="34" charset="-122"/>
              </a:rPr>
              <a:t>提取出信息 </a:t>
            </a:r>
          </a:p>
          <a:p>
            <a:pPr>
              <a:lnSpc>
                <a:spcPct val="150000"/>
              </a:lnSpc>
            </a:pPr>
            <a:r>
              <a:rPr lang="zh-CN" altLang="en-US" dirty="0">
                <a:solidFill>
                  <a:schemeClr val="tx1">
                    <a:lumMod val="85000"/>
                    <a:lumOff val="15000"/>
                  </a:schemeClr>
                </a:solidFill>
                <a:latin typeface="思源黑体 Normal" panose="020B0400000000000000" pitchFamily="34" charset="-122"/>
                <a:ea typeface="思源黑体 Normal" panose="020B0400000000000000" pitchFamily="34" charset="-122"/>
              </a:rPr>
              <a:t>涵盖：</a:t>
            </a:r>
            <a:r>
              <a:rPr lang="zh-CN" altLang="en-US" dirty="0">
                <a:latin typeface="思源黑体 Normal" panose="020B0400000000000000" pitchFamily="34" charset="-122"/>
                <a:ea typeface="思源黑体 Normal" panose="020B0400000000000000" pitchFamily="34" charset="-122"/>
              </a:rPr>
              <a:t>语音识别、音频指纹、音乐标记、</a:t>
            </a:r>
            <a:r>
              <a:rPr lang="zh-CN" altLang="en-US" dirty="0">
                <a:solidFill>
                  <a:schemeClr val="accent1"/>
                </a:solidFill>
                <a:latin typeface="思源黑体 Normal" panose="020B0400000000000000" pitchFamily="34" charset="-122"/>
                <a:ea typeface="思源黑体 Normal" panose="020B0400000000000000" pitchFamily="34" charset="-122"/>
              </a:rPr>
              <a:t>音频场景分类</a:t>
            </a:r>
            <a:r>
              <a:rPr lang="zh-CN" altLang="en-US" dirty="0">
                <a:latin typeface="思源黑体 Normal" panose="020B0400000000000000" pitchFamily="34" charset="-122"/>
                <a:ea typeface="思源黑体 Normal" panose="020B0400000000000000" pitchFamily="34" charset="-122"/>
              </a:rPr>
              <a:t>等</a:t>
            </a:r>
            <a:endParaRPr lang="en-US" altLang="zh-CN" dirty="0">
              <a:latin typeface="思源黑体 Normal" panose="020B0400000000000000" pitchFamily="34" charset="-122"/>
              <a:ea typeface="思源黑体 Normal" panose="020B0400000000000000" pitchFamily="34" charset="-122"/>
            </a:endParaRPr>
          </a:p>
          <a:p>
            <a:pPr>
              <a:lnSpc>
                <a:spcPct val="150000"/>
              </a:lnSpc>
            </a:pPr>
            <a:r>
              <a:rPr lang="zh-CN" altLang="en-US" dirty="0">
                <a:latin typeface="思源黑体 Normal" panose="020B0400000000000000" pitchFamily="34" charset="-122"/>
                <a:ea typeface="思源黑体 Normal" panose="020B0400000000000000" pitchFamily="34" charset="-122"/>
              </a:rPr>
              <a:t>优势：相比于同为多媒体信息的图像，音频文件的采集</a:t>
            </a:r>
            <a:r>
              <a:rPr lang="zh-CN" altLang="en-US" dirty="0">
                <a:solidFill>
                  <a:schemeClr val="accent1"/>
                </a:solidFill>
                <a:latin typeface="思源黑体 Normal" panose="020B0400000000000000" pitchFamily="34" charset="-122"/>
                <a:ea typeface="思源黑体 Normal" panose="020B0400000000000000" pitchFamily="34" charset="-122"/>
              </a:rPr>
              <a:t>不受光线环境、视觉障碍的限制</a:t>
            </a:r>
            <a:r>
              <a:rPr lang="zh-CN" altLang="en-US" dirty="0">
                <a:latin typeface="思源黑体 Normal" panose="020B0400000000000000" pitchFamily="34" charset="-122"/>
                <a:ea typeface="思源黑体 Normal" panose="020B0400000000000000" pitchFamily="34" charset="-122"/>
              </a:rPr>
              <a:t>，此外音频相对于图像</a:t>
            </a:r>
            <a:r>
              <a:rPr lang="zh-CN" altLang="en-US" dirty="0">
                <a:solidFill>
                  <a:schemeClr val="accent1"/>
                </a:solidFill>
                <a:latin typeface="思源黑体 Normal" panose="020B0400000000000000" pitchFamily="34" charset="-122"/>
                <a:ea typeface="思源黑体 Normal" panose="020B0400000000000000" pitchFamily="34" charset="-122"/>
              </a:rPr>
              <a:t>占用的容量更少且处理速度更快 </a:t>
            </a:r>
          </a:p>
          <a:p>
            <a:pPr marL="0" indent="0">
              <a:lnSpc>
                <a:spcPct val="150000"/>
              </a:lnSpc>
              <a:buNone/>
            </a:pPr>
            <a:r>
              <a:rPr lang="zh-CN" altLang="en-US" dirty="0">
                <a:latin typeface="思源黑体 Normal" panose="020B0400000000000000" pitchFamily="34" charset="-122"/>
                <a:ea typeface="思源黑体 Normal" panose="020B0400000000000000" pitchFamily="34" charset="-122"/>
              </a:rPr>
              <a:t> </a:t>
            </a:r>
          </a:p>
          <a:p>
            <a:pPr>
              <a:lnSpc>
                <a:spcPct val="150000"/>
              </a:lnSpc>
            </a:pPr>
            <a:endParaRPr lang="en-US" altLang="zh-CN" dirty="0">
              <a:solidFill>
                <a:schemeClr val="tx1">
                  <a:lumMod val="85000"/>
                  <a:lumOff val="15000"/>
                </a:schemeClr>
              </a:solidFill>
              <a:latin typeface="思源黑体 Normal" panose="020B0400000000000000" pitchFamily="34" charset="-122"/>
              <a:ea typeface="思源黑体 Normal" panose="020B0400000000000000" pitchFamily="34" charset="-122"/>
            </a:endParaRPr>
          </a:p>
        </p:txBody>
      </p:sp>
    </p:spTree>
    <p:extLst>
      <p:ext uri="{BB962C8B-B14F-4D97-AF65-F5344CB8AC3E}">
        <p14:creationId xmlns:p14="http://schemas.microsoft.com/office/powerpoint/2010/main" val="1202267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5832A-B8CB-2C47-86AF-B474BB31D957}"/>
              </a:ext>
            </a:extLst>
          </p:cNvPr>
          <p:cNvSpPr>
            <a:spLocks noGrp="1"/>
          </p:cNvSpPr>
          <p:nvPr>
            <p:ph type="title"/>
          </p:nvPr>
        </p:nvSpPr>
        <p:spPr/>
        <p:txBody>
          <a:bodyPr/>
          <a:lstStyle/>
          <a:p>
            <a:r>
              <a:rPr kumimoji="1" lang="zh-CN" altLang="en-US" dirty="0">
                <a:latin typeface="思源黑体 Normal" panose="020B0400000000000000" pitchFamily="34" charset="-122"/>
                <a:ea typeface="思源黑体 Normal" panose="020B0400000000000000" pitchFamily="34" charset="-122"/>
              </a:rPr>
              <a:t>改进系统与基线系统的对比</a:t>
            </a:r>
          </a:p>
        </p:txBody>
      </p:sp>
      <p:graphicFrame>
        <p:nvGraphicFramePr>
          <p:cNvPr id="3" name="图表 2">
            <a:extLst>
              <a:ext uri="{FF2B5EF4-FFF2-40B4-BE49-F238E27FC236}">
                <a16:creationId xmlns:a16="http://schemas.microsoft.com/office/drawing/2014/main" id="{C1F9E5F0-DF0F-435A-8B62-D98EDADCB8A4}"/>
              </a:ext>
            </a:extLst>
          </p:cNvPr>
          <p:cNvGraphicFramePr/>
          <p:nvPr>
            <p:extLst>
              <p:ext uri="{D42A27DB-BD31-4B8C-83A1-F6EECF244321}">
                <p14:modId xmlns:p14="http://schemas.microsoft.com/office/powerpoint/2010/main" val="134564592"/>
              </p:ext>
            </p:extLst>
          </p:nvPr>
        </p:nvGraphicFramePr>
        <p:xfrm>
          <a:off x="838200" y="1873044"/>
          <a:ext cx="10515600" cy="414429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989738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CF2B2-0A41-4115-977C-9E7CFE7F2DB6}"/>
              </a:ext>
            </a:extLst>
          </p:cNvPr>
          <p:cNvSpPr>
            <a:spLocks noGrp="1"/>
          </p:cNvSpPr>
          <p:nvPr>
            <p:ph type="title"/>
          </p:nvPr>
        </p:nvSpPr>
        <p:spPr/>
        <p:txBody>
          <a:bodyPr/>
          <a:lstStyle/>
          <a:p>
            <a:r>
              <a:rPr lang="zh-CN" altLang="en-US" dirty="0">
                <a:latin typeface="思源黑体 Normal" panose="020B0400000000000000" pitchFamily="34" charset="-122"/>
                <a:ea typeface="思源黑体 Normal" panose="020B0400000000000000" pitchFamily="34" charset="-122"/>
              </a:rPr>
              <a:t>改进系统与基本系统的对比</a:t>
            </a:r>
          </a:p>
        </p:txBody>
      </p:sp>
      <p:graphicFrame>
        <p:nvGraphicFramePr>
          <p:cNvPr id="3" name="图表 2">
            <a:extLst>
              <a:ext uri="{FF2B5EF4-FFF2-40B4-BE49-F238E27FC236}">
                <a16:creationId xmlns:a16="http://schemas.microsoft.com/office/drawing/2014/main" id="{2BD0C54E-7FA7-491D-A697-843D03EDA2DE}"/>
              </a:ext>
            </a:extLst>
          </p:cNvPr>
          <p:cNvGraphicFramePr/>
          <p:nvPr>
            <p:extLst>
              <p:ext uri="{D42A27DB-BD31-4B8C-83A1-F6EECF244321}">
                <p14:modId xmlns:p14="http://schemas.microsoft.com/office/powerpoint/2010/main" val="4057476963"/>
              </p:ext>
            </p:extLst>
          </p:nvPr>
        </p:nvGraphicFramePr>
        <p:xfrm>
          <a:off x="980768" y="2079307"/>
          <a:ext cx="9888793" cy="382742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450869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a:extLst>
              <a:ext uri="{FF2B5EF4-FFF2-40B4-BE49-F238E27FC236}">
                <a16:creationId xmlns:a16="http://schemas.microsoft.com/office/drawing/2014/main" id="{BE4A5960-8967-CE4B-885A-3EAEE1205AAE}"/>
              </a:ext>
            </a:extLst>
          </p:cNvPr>
          <p:cNvSpPr>
            <a:spLocks noGrp="1"/>
          </p:cNvSpPr>
          <p:nvPr>
            <p:ph type="title"/>
          </p:nvPr>
        </p:nvSpPr>
        <p:spPr>
          <a:xfrm>
            <a:off x="4303217" y="2786240"/>
            <a:ext cx="3585565" cy="1285520"/>
          </a:xfrm>
        </p:spPr>
        <p:txBody>
          <a:bodyPr>
            <a:normAutofit fontScale="90000"/>
          </a:bodyPr>
          <a:lstStyle/>
          <a:p>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6. </a:t>
            </a: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结论与展望</a:t>
            </a:r>
            <a:endParaRPr lang="zh-CN" altLang="en-US" dirty="0">
              <a:latin typeface="思源黑体 Normal" panose="020B0400000000000000" pitchFamily="34" charset="-122"/>
              <a:ea typeface="思源黑体 Normal" panose="020B0400000000000000" pitchFamily="34" charset="-122"/>
            </a:endParaRPr>
          </a:p>
        </p:txBody>
      </p:sp>
    </p:spTree>
    <p:extLst>
      <p:ext uri="{BB962C8B-B14F-4D97-AF65-F5344CB8AC3E}">
        <p14:creationId xmlns:p14="http://schemas.microsoft.com/office/powerpoint/2010/main" val="16310967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CD00B4F-206C-5F4B-B6C8-3799DEAF142A}"/>
              </a:ext>
            </a:extLst>
          </p:cNvPr>
          <p:cNvSpPr/>
          <p:nvPr/>
        </p:nvSpPr>
        <p:spPr>
          <a:xfrm>
            <a:off x="2618145" y="2326070"/>
            <a:ext cx="6955709" cy="2205860"/>
          </a:xfrm>
          <a:prstGeom prst="rect">
            <a:avLst/>
          </a:prstGeom>
        </p:spPr>
        <p:txBody>
          <a:bodyPr wrap="square">
            <a:spAutoFit/>
          </a:bodyPr>
          <a:lstStyle/>
          <a:p>
            <a:pPr>
              <a:lnSpc>
                <a:spcPct val="200000"/>
              </a:lnSpc>
            </a:pPr>
            <a:r>
              <a:rPr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rPr>
              <a:t>在设计卷积神经网络时应注意网络的</a:t>
            </a:r>
            <a:r>
              <a:rPr lang="zh-CN" altLang="en-US" sz="2400" dirty="0">
                <a:solidFill>
                  <a:schemeClr val="accent1"/>
                </a:solidFill>
                <a:latin typeface="思源黑体 Normal" panose="020B0400000000000000" pitchFamily="34" charset="-122"/>
                <a:ea typeface="思源黑体 Normal" panose="020B0400000000000000" pitchFamily="34" charset="-122"/>
              </a:rPr>
              <a:t>灵活性</a:t>
            </a:r>
            <a:r>
              <a:rPr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rPr>
              <a:t>，将提升系统性能的重点放在</a:t>
            </a:r>
            <a:r>
              <a:rPr lang="zh-CN" altLang="en-US" sz="2400" dirty="0">
                <a:solidFill>
                  <a:schemeClr val="accent1"/>
                </a:solidFill>
                <a:latin typeface="思源黑体 Normal" panose="020B0400000000000000" pitchFamily="34" charset="-122"/>
                <a:ea typeface="思源黑体 Normal" panose="020B0400000000000000" pitchFamily="34" charset="-122"/>
              </a:rPr>
              <a:t>网络结构优化</a:t>
            </a:r>
            <a:r>
              <a:rPr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rPr>
              <a:t>而不是参数调整上，避免因</a:t>
            </a:r>
            <a:r>
              <a:rPr lang="zh-CN" altLang="en-US" sz="2400" dirty="0">
                <a:solidFill>
                  <a:schemeClr val="accent1"/>
                </a:solidFill>
                <a:latin typeface="思源黑体 Normal" panose="020B0400000000000000" pitchFamily="34" charset="-122"/>
                <a:ea typeface="思源黑体 Normal" panose="020B0400000000000000" pitchFamily="34" charset="-122"/>
              </a:rPr>
              <a:t>参数过多</a:t>
            </a:r>
            <a:r>
              <a:rPr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rPr>
              <a:t>而造成系统的泛化能力不佳。</a:t>
            </a:r>
            <a:endParaRPr lang="en-US" altLang="zh-CN" sz="24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p:sp>
        <p:nvSpPr>
          <p:cNvPr id="4" name="标题 1">
            <a:extLst>
              <a:ext uri="{FF2B5EF4-FFF2-40B4-BE49-F238E27FC236}">
                <a16:creationId xmlns:a16="http://schemas.microsoft.com/office/drawing/2014/main" id="{8FA0B248-C0D8-EC44-8A2A-DED5618E07AE}"/>
              </a:ext>
            </a:extLst>
          </p:cNvPr>
          <p:cNvSpPr>
            <a:spLocks noGrp="1"/>
          </p:cNvSpPr>
          <p:nvPr>
            <p:ph type="title"/>
          </p:nvPr>
        </p:nvSpPr>
        <p:spPr>
          <a:xfrm>
            <a:off x="838200" y="365125"/>
            <a:ext cx="2087880" cy="1325563"/>
          </a:xfrm>
        </p:spPr>
        <p:txBody>
          <a:bodyPr/>
          <a:lstStyle/>
          <a:p>
            <a:r>
              <a:rPr kumimoji="1" lang="zh-CN" altLang="en-US" dirty="0">
                <a:solidFill>
                  <a:schemeClr val="tx1">
                    <a:lumMod val="65000"/>
                    <a:lumOff val="35000"/>
                  </a:schemeClr>
                </a:solidFill>
                <a:ea typeface="思源黑体 Normal" panose="020B0400000000000000" pitchFamily="34" charset="-122"/>
                <a:cs typeface="+mn-cs"/>
              </a:rPr>
              <a:t>结论 </a:t>
            </a:r>
            <a:r>
              <a:rPr kumimoji="1" lang="en-US" altLang="zh-CN" dirty="0">
                <a:solidFill>
                  <a:schemeClr val="tx1">
                    <a:lumMod val="65000"/>
                    <a:lumOff val="35000"/>
                  </a:schemeClr>
                </a:solidFill>
                <a:ea typeface="思源黑体 Normal" panose="020B0400000000000000" pitchFamily="34" charset="-122"/>
                <a:cs typeface="+mn-cs"/>
              </a:rPr>
              <a:t>1</a:t>
            </a:r>
            <a:endParaRPr kumimoji="1" lang="zh-CN" altLang="en-US" dirty="0">
              <a:solidFill>
                <a:schemeClr val="tx1">
                  <a:lumMod val="65000"/>
                  <a:lumOff val="35000"/>
                </a:schemeClr>
              </a:solidFill>
              <a:ea typeface="思源黑体 Normal" panose="020B0400000000000000" pitchFamily="34" charset="-122"/>
              <a:cs typeface="+mn-cs"/>
            </a:endParaRPr>
          </a:p>
        </p:txBody>
      </p:sp>
    </p:spTree>
    <p:extLst>
      <p:ext uri="{BB962C8B-B14F-4D97-AF65-F5344CB8AC3E}">
        <p14:creationId xmlns:p14="http://schemas.microsoft.com/office/powerpoint/2010/main" val="11100525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FF0B371-FE6F-44BD-9725-7CB39E1BD40A}"/>
              </a:ext>
            </a:extLst>
          </p:cNvPr>
          <p:cNvSpPr/>
          <p:nvPr/>
        </p:nvSpPr>
        <p:spPr>
          <a:xfrm>
            <a:off x="2321150" y="4935992"/>
            <a:ext cx="7549699" cy="1144031"/>
          </a:xfrm>
          <a:prstGeom prst="rect">
            <a:avLst/>
          </a:prstGeom>
        </p:spPr>
        <p:txBody>
          <a:bodyPr wrap="square">
            <a:spAutoFit/>
          </a:bodyPr>
          <a:lstStyle/>
          <a:p>
            <a:pPr>
              <a:lnSpc>
                <a:spcPct val="150000"/>
              </a:lnSpc>
            </a:pPr>
            <a:r>
              <a:rPr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rPr>
              <a:t>音频特征提取阶段如果能利用到</a:t>
            </a:r>
            <a:r>
              <a:rPr lang="zh-CN" altLang="en-US" sz="2400" dirty="0">
                <a:solidFill>
                  <a:schemeClr val="accent1"/>
                </a:solidFill>
                <a:latin typeface="思源黑体 Normal" panose="020B0400000000000000" pitchFamily="34" charset="-122"/>
                <a:ea typeface="思源黑体 Normal" panose="020B0400000000000000" pitchFamily="34" charset="-122"/>
              </a:rPr>
              <a:t>立体声信息</a:t>
            </a:r>
            <a:r>
              <a:rPr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rPr>
              <a:t>，可以提升系统对空间的感知能力， 进而提升分类准确率 </a:t>
            </a:r>
            <a:endParaRPr lang="en-US" altLang="zh-CN" sz="24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p:graphicFrame>
        <p:nvGraphicFramePr>
          <p:cNvPr id="4" name="表格 3">
            <a:extLst>
              <a:ext uri="{FF2B5EF4-FFF2-40B4-BE49-F238E27FC236}">
                <a16:creationId xmlns:a16="http://schemas.microsoft.com/office/drawing/2014/main" id="{45548854-5E7C-4A36-8EF1-D0F4A3D20E93}"/>
              </a:ext>
            </a:extLst>
          </p:cNvPr>
          <p:cNvGraphicFramePr>
            <a:graphicFrameLocks noGrp="1"/>
          </p:cNvGraphicFramePr>
          <p:nvPr>
            <p:extLst>
              <p:ext uri="{D42A27DB-BD31-4B8C-83A1-F6EECF244321}">
                <p14:modId xmlns:p14="http://schemas.microsoft.com/office/powerpoint/2010/main" val="4154964833"/>
              </p:ext>
            </p:extLst>
          </p:nvPr>
        </p:nvGraphicFramePr>
        <p:xfrm>
          <a:off x="3992880" y="777977"/>
          <a:ext cx="4206240" cy="3738717"/>
        </p:xfrm>
        <a:graphic>
          <a:graphicData uri="http://schemas.openxmlformats.org/drawingml/2006/table">
            <a:tbl>
              <a:tblPr firstRow="1" firstCol="1" bandRow="1">
                <a:tableStyleId>{68D230F3-CF80-4859-8CE7-A43EE81993B5}</a:tableStyleId>
              </a:tblPr>
              <a:tblGrid>
                <a:gridCol w="2136280">
                  <a:extLst>
                    <a:ext uri="{9D8B030D-6E8A-4147-A177-3AD203B41FA5}">
                      <a16:colId xmlns:a16="http://schemas.microsoft.com/office/drawing/2014/main" val="2373935330"/>
                    </a:ext>
                  </a:extLst>
                </a:gridCol>
                <a:gridCol w="2069960">
                  <a:extLst>
                    <a:ext uri="{9D8B030D-6E8A-4147-A177-3AD203B41FA5}">
                      <a16:colId xmlns:a16="http://schemas.microsoft.com/office/drawing/2014/main" val="17403776"/>
                    </a:ext>
                  </a:extLst>
                </a:gridCol>
              </a:tblGrid>
              <a:tr h="415413">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算法</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平均准确率</a:t>
                      </a:r>
                      <a:endPar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55096496"/>
                  </a:ext>
                </a:extLst>
              </a:tr>
              <a:tr h="415413">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第</a:t>
                      </a: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3</a:t>
                      </a: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章</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93.4</a:t>
                      </a:r>
                      <a:endPar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378579766"/>
                  </a:ext>
                </a:extLst>
              </a:tr>
              <a:tr h="415413">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单通道</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84.5</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268013450"/>
                  </a:ext>
                </a:extLst>
              </a:tr>
              <a:tr h="415413">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LR</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87.3</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217174062"/>
                  </a:ext>
                </a:extLst>
              </a:tr>
              <a:tr h="415413">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MS</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87.8</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034982625"/>
                  </a:ext>
                </a:extLst>
              </a:tr>
              <a:tr h="415413">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HPSS</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86.7</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85137743"/>
                  </a:ext>
                </a:extLst>
              </a:tr>
              <a:tr h="415413">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RF(1000)</a:t>
                      </a:r>
                      <a:endPar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91.8</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999388281"/>
                  </a:ext>
                </a:extLst>
              </a:tr>
              <a:tr h="415413">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RF(2000)</a:t>
                      </a:r>
                      <a:endPar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92.1</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019761281"/>
                  </a:ext>
                </a:extLst>
              </a:tr>
              <a:tr h="415413">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RF(3000)</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92.0</a:t>
                      </a:r>
                      <a:endPar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29205029"/>
                  </a:ext>
                </a:extLst>
              </a:tr>
            </a:tbl>
          </a:graphicData>
        </a:graphic>
      </p:graphicFrame>
      <p:sp>
        <p:nvSpPr>
          <p:cNvPr id="5" name="矩形: 圆角 4">
            <a:extLst>
              <a:ext uri="{FF2B5EF4-FFF2-40B4-BE49-F238E27FC236}">
                <a16:creationId xmlns:a16="http://schemas.microsoft.com/office/drawing/2014/main" id="{3FED9161-BCC1-47D6-A543-8E24ED16EFC3}"/>
              </a:ext>
            </a:extLst>
          </p:cNvPr>
          <p:cNvSpPr/>
          <p:nvPr/>
        </p:nvSpPr>
        <p:spPr>
          <a:xfrm>
            <a:off x="6880123" y="1597840"/>
            <a:ext cx="671051" cy="1683675"/>
          </a:xfrm>
          <a:prstGeom prst="round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标题 1">
            <a:extLst>
              <a:ext uri="{FF2B5EF4-FFF2-40B4-BE49-F238E27FC236}">
                <a16:creationId xmlns:a16="http://schemas.microsoft.com/office/drawing/2014/main" id="{50E6D139-B812-F14A-B92C-A2BDEF930310}"/>
              </a:ext>
            </a:extLst>
          </p:cNvPr>
          <p:cNvSpPr>
            <a:spLocks noGrp="1"/>
          </p:cNvSpPr>
          <p:nvPr>
            <p:ph type="title"/>
          </p:nvPr>
        </p:nvSpPr>
        <p:spPr>
          <a:xfrm>
            <a:off x="838200" y="365125"/>
            <a:ext cx="2087880" cy="1325563"/>
          </a:xfrm>
        </p:spPr>
        <p:txBody>
          <a:bodyPr/>
          <a:lstStyle/>
          <a:p>
            <a:r>
              <a:rPr kumimoji="1" lang="zh-CN" altLang="en-US" dirty="0">
                <a:solidFill>
                  <a:schemeClr val="tx1">
                    <a:lumMod val="65000"/>
                    <a:lumOff val="35000"/>
                  </a:schemeClr>
                </a:solidFill>
                <a:ea typeface="思源黑体 Normal" panose="020B0400000000000000" pitchFamily="34" charset="-122"/>
                <a:cs typeface="+mn-cs"/>
              </a:rPr>
              <a:t>结论 </a:t>
            </a:r>
            <a:r>
              <a:rPr kumimoji="1" lang="en-US" altLang="zh-CN" dirty="0">
                <a:solidFill>
                  <a:schemeClr val="tx1">
                    <a:lumMod val="65000"/>
                    <a:lumOff val="35000"/>
                  </a:schemeClr>
                </a:solidFill>
                <a:ea typeface="思源黑体 Normal" panose="020B0400000000000000" pitchFamily="34" charset="-122"/>
                <a:cs typeface="+mn-cs"/>
              </a:rPr>
              <a:t>2</a:t>
            </a:r>
            <a:endParaRPr kumimoji="1" lang="zh-CN" altLang="en-US" dirty="0">
              <a:solidFill>
                <a:schemeClr val="tx1">
                  <a:lumMod val="65000"/>
                  <a:lumOff val="35000"/>
                </a:schemeClr>
              </a:solidFill>
              <a:ea typeface="思源黑体 Normal" panose="020B0400000000000000" pitchFamily="34" charset="-122"/>
              <a:cs typeface="+mn-cs"/>
            </a:endParaRPr>
          </a:p>
        </p:txBody>
      </p:sp>
    </p:spTree>
    <p:extLst>
      <p:ext uri="{BB962C8B-B14F-4D97-AF65-F5344CB8AC3E}">
        <p14:creationId xmlns:p14="http://schemas.microsoft.com/office/powerpoint/2010/main" val="32258469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F9394A6-8434-4BC1-AB13-6E7322385F14}"/>
              </a:ext>
            </a:extLst>
          </p:cNvPr>
          <p:cNvSpPr/>
          <p:nvPr/>
        </p:nvSpPr>
        <p:spPr>
          <a:xfrm>
            <a:off x="2310581" y="4935992"/>
            <a:ext cx="7570838" cy="1144031"/>
          </a:xfrm>
          <a:prstGeom prst="rect">
            <a:avLst/>
          </a:prstGeom>
        </p:spPr>
        <p:txBody>
          <a:bodyPr wrap="square">
            <a:spAutoFit/>
          </a:bodyPr>
          <a:lstStyle/>
          <a:p>
            <a:pPr>
              <a:lnSpc>
                <a:spcPct val="150000"/>
              </a:lnSpc>
            </a:pPr>
            <a:r>
              <a:rPr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rPr>
              <a:t>通过引入</a:t>
            </a:r>
            <a:r>
              <a:rPr lang="zh-CN" altLang="en-US" sz="2400" dirty="0">
                <a:solidFill>
                  <a:schemeClr val="accent1"/>
                </a:solidFill>
                <a:latin typeface="思源黑体 Normal" panose="020B0400000000000000" pitchFamily="34" charset="-122"/>
                <a:ea typeface="思源黑体 Normal" panose="020B0400000000000000" pitchFamily="34" charset="-122"/>
              </a:rPr>
              <a:t>集成学习</a:t>
            </a:r>
            <a:r>
              <a:rPr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rPr>
              <a:t>的方法将多组模型进行融合通常可以显著的提升性能，但集成时应注意模型间的独立性。</a:t>
            </a:r>
            <a:endParaRPr lang="en-US" altLang="zh-CN" sz="24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p:graphicFrame>
        <p:nvGraphicFramePr>
          <p:cNvPr id="4" name="表格 3">
            <a:extLst>
              <a:ext uri="{FF2B5EF4-FFF2-40B4-BE49-F238E27FC236}">
                <a16:creationId xmlns:a16="http://schemas.microsoft.com/office/drawing/2014/main" id="{6278686D-6E38-417D-AD84-9034392A61E0}"/>
              </a:ext>
            </a:extLst>
          </p:cNvPr>
          <p:cNvGraphicFramePr>
            <a:graphicFrameLocks noGrp="1"/>
          </p:cNvGraphicFramePr>
          <p:nvPr>
            <p:extLst>
              <p:ext uri="{D42A27DB-BD31-4B8C-83A1-F6EECF244321}">
                <p14:modId xmlns:p14="http://schemas.microsoft.com/office/powerpoint/2010/main" val="509870309"/>
              </p:ext>
            </p:extLst>
          </p:nvPr>
        </p:nvGraphicFramePr>
        <p:xfrm>
          <a:off x="3992880" y="777977"/>
          <a:ext cx="4206240" cy="3738717"/>
        </p:xfrm>
        <a:graphic>
          <a:graphicData uri="http://schemas.openxmlformats.org/drawingml/2006/table">
            <a:tbl>
              <a:tblPr firstRow="1" firstCol="1" bandRow="1">
                <a:tableStyleId>{68D230F3-CF80-4859-8CE7-A43EE81993B5}</a:tableStyleId>
              </a:tblPr>
              <a:tblGrid>
                <a:gridCol w="2136280">
                  <a:extLst>
                    <a:ext uri="{9D8B030D-6E8A-4147-A177-3AD203B41FA5}">
                      <a16:colId xmlns:a16="http://schemas.microsoft.com/office/drawing/2014/main" val="2373935330"/>
                    </a:ext>
                  </a:extLst>
                </a:gridCol>
                <a:gridCol w="2069960">
                  <a:extLst>
                    <a:ext uri="{9D8B030D-6E8A-4147-A177-3AD203B41FA5}">
                      <a16:colId xmlns:a16="http://schemas.microsoft.com/office/drawing/2014/main" val="17403776"/>
                    </a:ext>
                  </a:extLst>
                </a:gridCol>
              </a:tblGrid>
              <a:tr h="415413">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算法</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平均准确率</a:t>
                      </a:r>
                      <a:endPar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55096496"/>
                  </a:ext>
                </a:extLst>
              </a:tr>
              <a:tr h="415413">
                <a:tc>
                  <a:txBody>
                    <a:bodyPr/>
                    <a:lstStyle/>
                    <a:p>
                      <a:pPr indent="127000" algn="ctr">
                        <a:lnSpc>
                          <a:spcPct val="125000"/>
                        </a:lnSpc>
                        <a:spcAft>
                          <a:spcPts val="0"/>
                        </a:spcAft>
                      </a:pPr>
                      <a:r>
                        <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第</a:t>
                      </a: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3</a:t>
                      </a:r>
                      <a:r>
                        <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章</a:t>
                      </a:r>
                      <a:endPar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93.4</a:t>
                      </a:r>
                      <a:endPar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378579766"/>
                  </a:ext>
                </a:extLst>
              </a:tr>
              <a:tr h="415413">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单通道</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84.5</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268013450"/>
                  </a:ext>
                </a:extLst>
              </a:tr>
              <a:tr h="415413">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LR</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87.3</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217174062"/>
                  </a:ext>
                </a:extLst>
              </a:tr>
              <a:tr h="415413">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MS</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87.8</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034982625"/>
                  </a:ext>
                </a:extLst>
              </a:tr>
              <a:tr h="415413">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HPSS</a:t>
                      </a:r>
                      <a:endPar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86.7</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85137743"/>
                  </a:ext>
                </a:extLst>
              </a:tr>
              <a:tr h="415413">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RF(1000)</a:t>
                      </a:r>
                      <a:endPar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91.8</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999388281"/>
                  </a:ext>
                </a:extLst>
              </a:tr>
              <a:tr h="415413">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RF(2000)</a:t>
                      </a:r>
                      <a:endPar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92.1</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019761281"/>
                  </a:ext>
                </a:extLst>
              </a:tr>
              <a:tr h="415413">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RF(3000)</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92.0</a:t>
                      </a:r>
                      <a:endPar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29205029"/>
                  </a:ext>
                </a:extLst>
              </a:tr>
            </a:tbl>
          </a:graphicData>
        </a:graphic>
      </p:graphicFrame>
      <p:sp>
        <p:nvSpPr>
          <p:cNvPr id="5" name="矩形: 圆角 4">
            <a:extLst>
              <a:ext uri="{FF2B5EF4-FFF2-40B4-BE49-F238E27FC236}">
                <a16:creationId xmlns:a16="http://schemas.microsoft.com/office/drawing/2014/main" id="{DE8CE4BC-D11F-4695-B5FE-3E5880BF0151}"/>
              </a:ext>
            </a:extLst>
          </p:cNvPr>
          <p:cNvSpPr/>
          <p:nvPr/>
        </p:nvSpPr>
        <p:spPr>
          <a:xfrm>
            <a:off x="6872749" y="3252317"/>
            <a:ext cx="671051" cy="1264377"/>
          </a:xfrm>
          <a:prstGeom prst="round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endParaRPr>
          </a:p>
        </p:txBody>
      </p:sp>
      <p:sp>
        <p:nvSpPr>
          <p:cNvPr id="7" name="标题 1">
            <a:extLst>
              <a:ext uri="{FF2B5EF4-FFF2-40B4-BE49-F238E27FC236}">
                <a16:creationId xmlns:a16="http://schemas.microsoft.com/office/drawing/2014/main" id="{C01CD1A0-1295-E044-9917-19823BBD42DA}"/>
              </a:ext>
            </a:extLst>
          </p:cNvPr>
          <p:cNvSpPr>
            <a:spLocks noGrp="1"/>
          </p:cNvSpPr>
          <p:nvPr>
            <p:ph type="title"/>
          </p:nvPr>
        </p:nvSpPr>
        <p:spPr>
          <a:xfrm>
            <a:off x="838200" y="365125"/>
            <a:ext cx="2087880" cy="1325563"/>
          </a:xfrm>
        </p:spPr>
        <p:txBody>
          <a:bodyPr/>
          <a:lstStyle/>
          <a:p>
            <a:r>
              <a:rPr kumimoji="1" lang="zh-CN" altLang="en-US" dirty="0">
                <a:solidFill>
                  <a:schemeClr val="tx1">
                    <a:lumMod val="65000"/>
                    <a:lumOff val="35000"/>
                  </a:schemeClr>
                </a:solidFill>
                <a:ea typeface="思源黑体 Normal" panose="020B0400000000000000" pitchFamily="34" charset="-122"/>
                <a:cs typeface="+mn-cs"/>
              </a:rPr>
              <a:t>结论 </a:t>
            </a:r>
            <a:r>
              <a:rPr kumimoji="1" lang="en-US" altLang="zh-CN" dirty="0">
                <a:solidFill>
                  <a:schemeClr val="tx1">
                    <a:lumMod val="65000"/>
                    <a:lumOff val="35000"/>
                  </a:schemeClr>
                </a:solidFill>
                <a:ea typeface="思源黑体 Normal" panose="020B0400000000000000" pitchFamily="34" charset="-122"/>
                <a:cs typeface="+mn-cs"/>
              </a:rPr>
              <a:t>3</a:t>
            </a:r>
            <a:endParaRPr kumimoji="1" lang="zh-CN" altLang="en-US" dirty="0">
              <a:solidFill>
                <a:schemeClr val="tx1">
                  <a:lumMod val="65000"/>
                  <a:lumOff val="35000"/>
                </a:schemeClr>
              </a:solidFill>
              <a:ea typeface="思源黑体 Normal" panose="020B0400000000000000" pitchFamily="34" charset="-122"/>
              <a:cs typeface="+mn-cs"/>
            </a:endParaRPr>
          </a:p>
        </p:txBody>
      </p:sp>
    </p:spTree>
    <p:extLst>
      <p:ext uri="{BB962C8B-B14F-4D97-AF65-F5344CB8AC3E}">
        <p14:creationId xmlns:p14="http://schemas.microsoft.com/office/powerpoint/2010/main" val="14471844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ADCBC3-176E-BB46-A693-3F7A7D5402CA}"/>
              </a:ext>
            </a:extLst>
          </p:cNvPr>
          <p:cNvSpPr>
            <a:spLocks noGrp="1"/>
          </p:cNvSpPr>
          <p:nvPr>
            <p:ph type="title"/>
          </p:nvPr>
        </p:nvSpPr>
        <p:spPr>
          <a:xfrm>
            <a:off x="838200" y="365125"/>
            <a:ext cx="2087880" cy="1325563"/>
          </a:xfrm>
        </p:spPr>
        <p:txBody>
          <a:bodyPr/>
          <a:lstStyle/>
          <a:p>
            <a:r>
              <a:rPr kumimoji="1" lang="zh-CN" altLang="en-US" dirty="0">
                <a:solidFill>
                  <a:schemeClr val="tx1">
                    <a:lumMod val="65000"/>
                    <a:lumOff val="35000"/>
                  </a:schemeClr>
                </a:solidFill>
                <a:ea typeface="思源黑体 Normal" panose="020B0400000000000000" pitchFamily="34" charset="-122"/>
                <a:cs typeface="+mn-cs"/>
              </a:rPr>
              <a:t>展望</a:t>
            </a:r>
          </a:p>
        </p:txBody>
      </p:sp>
      <p:sp>
        <p:nvSpPr>
          <p:cNvPr id="5" name="内容占位符 12">
            <a:extLst>
              <a:ext uri="{FF2B5EF4-FFF2-40B4-BE49-F238E27FC236}">
                <a16:creationId xmlns:a16="http://schemas.microsoft.com/office/drawing/2014/main" id="{AFE7FC78-F056-4D46-8357-519776FB45FD}"/>
              </a:ext>
            </a:extLst>
          </p:cNvPr>
          <p:cNvSpPr txBox="1">
            <a:spLocks/>
          </p:cNvSpPr>
          <p:nvPr/>
        </p:nvSpPr>
        <p:spPr>
          <a:xfrm>
            <a:off x="2868930" y="2426732"/>
            <a:ext cx="6454140" cy="21488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Font typeface="Arial" panose="020B0604020202020204" pitchFamily="34" charset="0"/>
              <a:buNone/>
            </a:pPr>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1.</a:t>
            </a: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 不同数据集上的分类性能比较</a:t>
            </a:r>
            <a:endParaRPr lang="en-US" altLang="zh-CN" dirty="0">
              <a:solidFill>
                <a:schemeClr val="accent1"/>
              </a:solidFill>
              <a:latin typeface="思源黑体 Normal" panose="020B0400000000000000" pitchFamily="34" charset="-122"/>
              <a:ea typeface="思源黑体 Normal" panose="020B0400000000000000" pitchFamily="34" charset="-122"/>
            </a:endParaRPr>
          </a:p>
          <a:p>
            <a:pPr marL="0" indent="0">
              <a:lnSpc>
                <a:spcPct val="200000"/>
              </a:lnSpc>
              <a:buFont typeface="Arial" panose="020B0604020202020204" pitchFamily="34" charset="0"/>
              <a:buNone/>
            </a:pPr>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2.</a:t>
            </a: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 其他卷积神经网络学习参数的讨论</a:t>
            </a:r>
            <a:endPar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p:spTree>
    <p:extLst>
      <p:ext uri="{BB962C8B-B14F-4D97-AF65-F5344CB8AC3E}">
        <p14:creationId xmlns:p14="http://schemas.microsoft.com/office/powerpoint/2010/main" val="3672911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38C560A-7EAC-40AE-A441-BD941E4548E0}"/>
              </a:ext>
            </a:extLst>
          </p:cNvPr>
          <p:cNvSpPr>
            <a:spLocks noGrp="1"/>
          </p:cNvSpPr>
          <p:nvPr>
            <p:ph type="title"/>
          </p:nvPr>
        </p:nvSpPr>
        <p:spPr>
          <a:xfrm>
            <a:off x="3145366" y="2766218"/>
            <a:ext cx="5901267" cy="1325563"/>
          </a:xfrm>
        </p:spPr>
        <p:txBody>
          <a:bodyPr/>
          <a:lstStyle/>
          <a:p>
            <a:r>
              <a:rPr lang="zh-CN" altLang="en-US" dirty="0">
                <a:latin typeface="思源黑体 Normal" panose="020B0400000000000000" pitchFamily="34" charset="-122"/>
                <a:ea typeface="思源黑体 Normal" panose="020B0400000000000000" pitchFamily="34" charset="-122"/>
              </a:rPr>
              <a:t>恳请各位老师批评指正</a:t>
            </a:r>
          </a:p>
        </p:txBody>
      </p:sp>
    </p:spTree>
    <p:extLst>
      <p:ext uri="{BB962C8B-B14F-4D97-AF65-F5344CB8AC3E}">
        <p14:creationId xmlns:p14="http://schemas.microsoft.com/office/powerpoint/2010/main" val="2949517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CA721BB0-E00B-4481-A914-83B07FFD0449}"/>
              </a:ext>
            </a:extLst>
          </p:cNvPr>
          <p:cNvSpPr>
            <a:spLocks noGrp="1"/>
          </p:cNvSpPr>
          <p:nvPr>
            <p:ph type="title"/>
          </p:nvPr>
        </p:nvSpPr>
        <p:spPr/>
        <p:txBody>
          <a:bodyPr/>
          <a:lstStyle/>
          <a:p>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什么是音频场景分类</a:t>
            </a:r>
          </a:p>
        </p:txBody>
      </p:sp>
      <p:sp>
        <p:nvSpPr>
          <p:cNvPr id="10" name="内容占位符 9">
            <a:extLst>
              <a:ext uri="{FF2B5EF4-FFF2-40B4-BE49-F238E27FC236}">
                <a16:creationId xmlns:a16="http://schemas.microsoft.com/office/drawing/2014/main" id="{2899FCEC-E44E-4994-B684-67AC33DFE70C}"/>
              </a:ext>
            </a:extLst>
          </p:cNvPr>
          <p:cNvSpPr>
            <a:spLocks noGrp="1"/>
          </p:cNvSpPr>
          <p:nvPr>
            <p:ph idx="1"/>
          </p:nvPr>
        </p:nvSpPr>
        <p:spPr>
          <a:xfrm>
            <a:off x="838200" y="2583351"/>
            <a:ext cx="10515600" cy="1691298"/>
          </a:xfrm>
        </p:spPr>
        <p:txBody>
          <a:bodyPr/>
          <a:lstStyle/>
          <a:p>
            <a:pPr marL="0" indent="0" algn="ctr">
              <a:buNone/>
            </a:pPr>
            <a:r>
              <a:rPr lang="zh-CN"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音频场景分类</a:t>
            </a:r>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 Acoustic Scene Classification</a:t>
            </a: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a:t>
            </a:r>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ASC</a:t>
            </a: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a:t>
            </a:r>
            <a:endPar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pPr marL="0" indent="0" algn="ctr">
              <a:buNone/>
            </a:pPr>
            <a:endPar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pPr marL="0" indent="0" algn="ctr">
              <a:buNone/>
            </a:pP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研究目标：</a:t>
            </a:r>
            <a:r>
              <a:rPr lang="zh-CN"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通过分析声音使设备能够理解其环境</a:t>
            </a:r>
            <a:endPar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p:spTree>
    <p:extLst>
      <p:ext uri="{BB962C8B-B14F-4D97-AF65-F5344CB8AC3E}">
        <p14:creationId xmlns:p14="http://schemas.microsoft.com/office/powerpoint/2010/main" val="2551290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E0BEDE-D30A-4B94-AA4A-72B5DD8C94F2}"/>
              </a:ext>
            </a:extLst>
          </p:cNvPr>
          <p:cNvSpPr>
            <a:spLocks noGrp="1"/>
          </p:cNvSpPr>
          <p:nvPr>
            <p:ph type="title"/>
          </p:nvPr>
        </p:nvSpPr>
        <p:spPr/>
        <p:txBody>
          <a:bodyPr/>
          <a:lstStyle/>
          <a:p>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ASC</a:t>
            </a: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的应用</a:t>
            </a:r>
          </a:p>
        </p:txBody>
      </p:sp>
      <p:pic>
        <p:nvPicPr>
          <p:cNvPr id="9" name="内容占位符 8">
            <a:extLst>
              <a:ext uri="{FF2B5EF4-FFF2-40B4-BE49-F238E27FC236}">
                <a16:creationId xmlns:a16="http://schemas.microsoft.com/office/drawing/2014/main" id="{0208DD42-537C-449B-8BDB-EEF3C49328E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253658"/>
            <a:ext cx="2756455" cy="2350683"/>
          </a:xfrm>
          <a:prstGeom prst="rect">
            <a:avLst/>
          </a:prstGeom>
          <a:ln>
            <a:noFill/>
          </a:ln>
          <a:effectLst>
            <a:outerShdw blurRad="292100" dist="139700" dir="2700000" algn="tl" rotWithShape="0">
              <a:srgbClr val="333333">
                <a:alpha val="65000"/>
              </a:srgbClr>
            </a:outerShdw>
          </a:effectLst>
        </p:spPr>
      </p:pic>
      <p:sp>
        <p:nvSpPr>
          <p:cNvPr id="10" name="文本框 9">
            <a:extLst>
              <a:ext uri="{FF2B5EF4-FFF2-40B4-BE49-F238E27FC236}">
                <a16:creationId xmlns:a16="http://schemas.microsoft.com/office/drawing/2014/main" id="{ADEE62A2-0955-4401-89F1-E93DD777CBD1}"/>
              </a:ext>
            </a:extLst>
          </p:cNvPr>
          <p:cNvSpPr txBox="1"/>
          <p:nvPr/>
        </p:nvSpPr>
        <p:spPr>
          <a:xfrm flipH="1">
            <a:off x="1202469" y="5121144"/>
            <a:ext cx="2027915" cy="461665"/>
          </a:xfrm>
          <a:prstGeom prst="rect">
            <a:avLst/>
          </a:prstGeom>
          <a:noFill/>
        </p:spPr>
        <p:txBody>
          <a:bodyPr wrap="square" rtlCol="0">
            <a:spAutoFit/>
          </a:bodyPr>
          <a:lstStyle/>
          <a:p>
            <a:r>
              <a:rPr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rPr>
              <a:t>个人语音助手</a:t>
            </a:r>
          </a:p>
        </p:txBody>
      </p:sp>
      <p:pic>
        <p:nvPicPr>
          <p:cNvPr id="12" name="图片 11">
            <a:extLst>
              <a:ext uri="{FF2B5EF4-FFF2-40B4-BE49-F238E27FC236}">
                <a16:creationId xmlns:a16="http://schemas.microsoft.com/office/drawing/2014/main" id="{CEEA0B7E-B430-4446-99AD-60D35A1689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0658" y="2253658"/>
            <a:ext cx="2350683" cy="2350683"/>
          </a:xfrm>
          <a:prstGeom prst="rect">
            <a:avLst/>
          </a:prstGeom>
          <a:ln>
            <a:noFill/>
          </a:ln>
          <a:effectLst>
            <a:outerShdw blurRad="292100" dist="139700" dir="2700000" algn="tl" rotWithShape="0">
              <a:srgbClr val="333333">
                <a:alpha val="65000"/>
              </a:srgbClr>
            </a:outerShdw>
          </a:effectLst>
        </p:spPr>
      </p:pic>
      <p:sp>
        <p:nvSpPr>
          <p:cNvPr id="13" name="文本框 12">
            <a:extLst>
              <a:ext uri="{FF2B5EF4-FFF2-40B4-BE49-F238E27FC236}">
                <a16:creationId xmlns:a16="http://schemas.microsoft.com/office/drawing/2014/main" id="{BE5C53AC-B8B4-4B57-BE2A-1EF32B320DFD}"/>
              </a:ext>
            </a:extLst>
          </p:cNvPr>
          <p:cNvSpPr txBox="1"/>
          <p:nvPr/>
        </p:nvSpPr>
        <p:spPr>
          <a:xfrm>
            <a:off x="5240214" y="5121143"/>
            <a:ext cx="1711569" cy="461665"/>
          </a:xfrm>
          <a:prstGeom prst="rect">
            <a:avLst/>
          </a:prstGeom>
          <a:noFill/>
        </p:spPr>
        <p:txBody>
          <a:bodyPr wrap="square" rtlCol="0">
            <a:spAutoFit/>
          </a:bodyPr>
          <a:lstStyle/>
          <a:p>
            <a:r>
              <a:rPr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rPr>
              <a:t>可穿戴设备</a:t>
            </a:r>
          </a:p>
        </p:txBody>
      </p:sp>
      <p:pic>
        <p:nvPicPr>
          <p:cNvPr id="4" name="图片 3">
            <a:extLst>
              <a:ext uri="{FF2B5EF4-FFF2-40B4-BE49-F238E27FC236}">
                <a16:creationId xmlns:a16="http://schemas.microsoft.com/office/drawing/2014/main" id="{FC25A4A3-1720-7840-9D44-4CF48D6F12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97344" y="2253658"/>
            <a:ext cx="2671231" cy="2350683"/>
          </a:xfrm>
          <a:prstGeom prst="rect">
            <a:avLst/>
          </a:prstGeom>
          <a:ln>
            <a:noFill/>
          </a:ln>
          <a:effectLst>
            <a:outerShdw blurRad="292100" dist="139700" dir="2700000" algn="tl" rotWithShape="0">
              <a:srgbClr val="333333">
                <a:alpha val="65000"/>
              </a:srgbClr>
            </a:outerShdw>
          </a:effectLst>
        </p:spPr>
      </p:pic>
      <p:sp>
        <p:nvSpPr>
          <p:cNvPr id="5" name="文本框 4">
            <a:extLst>
              <a:ext uri="{FF2B5EF4-FFF2-40B4-BE49-F238E27FC236}">
                <a16:creationId xmlns:a16="http://schemas.microsoft.com/office/drawing/2014/main" id="{F9A3AAEC-0444-884F-90EC-86F1F8AA97D5}"/>
              </a:ext>
            </a:extLst>
          </p:cNvPr>
          <p:cNvSpPr txBox="1"/>
          <p:nvPr/>
        </p:nvSpPr>
        <p:spPr>
          <a:xfrm>
            <a:off x="9225073" y="5121142"/>
            <a:ext cx="1415772" cy="461665"/>
          </a:xfrm>
          <a:prstGeom prst="rect">
            <a:avLst/>
          </a:prstGeom>
          <a:noFill/>
        </p:spPr>
        <p:txBody>
          <a:bodyPr wrap="none" rtlCol="0">
            <a:spAutoFit/>
          </a:bodyPr>
          <a:lstStyle/>
          <a:p>
            <a:r>
              <a:rPr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rPr>
              <a:t>安防系统</a:t>
            </a:r>
          </a:p>
        </p:txBody>
      </p:sp>
    </p:spTree>
    <p:extLst>
      <p:ext uri="{BB962C8B-B14F-4D97-AF65-F5344CB8AC3E}">
        <p14:creationId xmlns:p14="http://schemas.microsoft.com/office/powerpoint/2010/main" val="3093200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47F20-C349-49FC-9A6B-BC2745E42418}"/>
              </a:ext>
            </a:extLst>
          </p:cNvPr>
          <p:cNvSpPr>
            <a:spLocks noGrp="1"/>
          </p:cNvSpPr>
          <p:nvPr>
            <p:ph type="title"/>
          </p:nvPr>
        </p:nvSpPr>
        <p:spPr/>
        <p:txBody>
          <a:bodyPr/>
          <a:lstStyle/>
          <a:p>
            <a:r>
              <a:rPr lang="zh-CN" altLang="en-US" dirty="0"/>
              <a:t>应用举例</a:t>
            </a:r>
          </a:p>
        </p:txBody>
      </p:sp>
      <p:pic>
        <p:nvPicPr>
          <p:cNvPr id="7" name="内容占位符 6">
            <a:extLst>
              <a:ext uri="{FF2B5EF4-FFF2-40B4-BE49-F238E27FC236}">
                <a16:creationId xmlns:a16="http://schemas.microsoft.com/office/drawing/2014/main" id="{1358462E-B384-8142-9092-8AD7C42BDEF4}"/>
              </a:ext>
            </a:extLst>
          </p:cNvPr>
          <p:cNvPicPr>
            <a:picLocks noGrp="1" noChangeAspect="1"/>
          </p:cNvPicPr>
          <p:nvPr>
            <p:ph idx="1"/>
          </p:nvPr>
        </p:nvPicPr>
        <p:blipFill>
          <a:blip r:embed="rId3"/>
          <a:stretch>
            <a:fillRect/>
          </a:stretch>
        </p:blipFill>
        <p:spPr>
          <a:xfrm>
            <a:off x="591193" y="2112710"/>
            <a:ext cx="1960016" cy="1960016"/>
          </a:xfrm>
        </p:spPr>
      </p:pic>
      <p:pic>
        <p:nvPicPr>
          <p:cNvPr id="8" name="图片 7">
            <a:extLst>
              <a:ext uri="{FF2B5EF4-FFF2-40B4-BE49-F238E27FC236}">
                <a16:creationId xmlns:a16="http://schemas.microsoft.com/office/drawing/2014/main" id="{51623EF7-38E2-8F4F-8F35-F570D2184A00}"/>
              </a:ext>
            </a:extLst>
          </p:cNvPr>
          <p:cNvPicPr>
            <a:picLocks noChangeAspect="1"/>
          </p:cNvPicPr>
          <p:nvPr/>
        </p:nvPicPr>
        <p:blipFill>
          <a:blip r:embed="rId4"/>
          <a:stretch>
            <a:fillRect/>
          </a:stretch>
        </p:blipFill>
        <p:spPr>
          <a:xfrm>
            <a:off x="3645257" y="2649815"/>
            <a:ext cx="761503" cy="761503"/>
          </a:xfrm>
          <a:prstGeom prst="rect">
            <a:avLst/>
          </a:prstGeom>
          <a:effectLst>
            <a:outerShdw blurRad="50800" dist="38100" dir="2700000" algn="tl" rotWithShape="0">
              <a:prstClr val="black">
                <a:alpha val="40000"/>
              </a:prstClr>
            </a:outerShdw>
          </a:effectLst>
        </p:spPr>
      </p:pic>
      <p:pic>
        <p:nvPicPr>
          <p:cNvPr id="9" name="图片 8">
            <a:extLst>
              <a:ext uri="{FF2B5EF4-FFF2-40B4-BE49-F238E27FC236}">
                <a16:creationId xmlns:a16="http://schemas.microsoft.com/office/drawing/2014/main" id="{DF230DE4-B6D4-6B4F-8B2A-7F681BA6B329}"/>
              </a:ext>
            </a:extLst>
          </p:cNvPr>
          <p:cNvPicPr>
            <a:picLocks noChangeAspect="1"/>
          </p:cNvPicPr>
          <p:nvPr/>
        </p:nvPicPr>
        <p:blipFill>
          <a:blip r:embed="rId5"/>
          <a:stretch>
            <a:fillRect/>
          </a:stretch>
        </p:blipFill>
        <p:spPr>
          <a:xfrm>
            <a:off x="5313747" y="2667513"/>
            <a:ext cx="761503" cy="761503"/>
          </a:xfrm>
          <a:prstGeom prst="rect">
            <a:avLst/>
          </a:prstGeom>
          <a:effectLst>
            <a:outerShdw blurRad="50800" dist="38100" dir="2700000" algn="tl" rotWithShape="0">
              <a:prstClr val="black">
                <a:alpha val="40000"/>
              </a:prstClr>
            </a:outerShdw>
          </a:effectLst>
        </p:spPr>
      </p:pic>
      <p:pic>
        <p:nvPicPr>
          <p:cNvPr id="10" name="图片 9">
            <a:extLst>
              <a:ext uri="{FF2B5EF4-FFF2-40B4-BE49-F238E27FC236}">
                <a16:creationId xmlns:a16="http://schemas.microsoft.com/office/drawing/2014/main" id="{0547E908-B5C4-574B-976C-236155936D66}"/>
              </a:ext>
            </a:extLst>
          </p:cNvPr>
          <p:cNvPicPr>
            <a:picLocks noChangeAspect="1"/>
          </p:cNvPicPr>
          <p:nvPr/>
        </p:nvPicPr>
        <p:blipFill>
          <a:blip r:embed="rId6"/>
          <a:stretch>
            <a:fillRect/>
          </a:stretch>
        </p:blipFill>
        <p:spPr>
          <a:xfrm>
            <a:off x="6987852" y="2667497"/>
            <a:ext cx="761503" cy="761503"/>
          </a:xfrm>
          <a:prstGeom prst="rect">
            <a:avLst/>
          </a:prstGeom>
          <a:effectLst>
            <a:outerShdw blurRad="50800" dist="38100" dir="2700000" algn="tl" rotWithShape="0">
              <a:prstClr val="black">
                <a:alpha val="40000"/>
              </a:prstClr>
            </a:outerShdw>
          </a:effectLst>
        </p:spPr>
      </p:pic>
      <p:pic>
        <p:nvPicPr>
          <p:cNvPr id="11" name="图片 10">
            <a:extLst>
              <a:ext uri="{FF2B5EF4-FFF2-40B4-BE49-F238E27FC236}">
                <a16:creationId xmlns:a16="http://schemas.microsoft.com/office/drawing/2014/main" id="{8C3A01EC-63B6-5F4F-BBC3-54BBE200743B}"/>
              </a:ext>
            </a:extLst>
          </p:cNvPr>
          <p:cNvPicPr>
            <a:picLocks noChangeAspect="1"/>
          </p:cNvPicPr>
          <p:nvPr/>
        </p:nvPicPr>
        <p:blipFill>
          <a:blip r:embed="rId7"/>
          <a:stretch>
            <a:fillRect/>
          </a:stretch>
        </p:blipFill>
        <p:spPr>
          <a:xfrm>
            <a:off x="8661957" y="2667497"/>
            <a:ext cx="726141" cy="726141"/>
          </a:xfrm>
          <a:prstGeom prst="rect">
            <a:avLst/>
          </a:prstGeom>
          <a:effectLst>
            <a:outerShdw blurRad="50800" dist="38100" dir="2700000" algn="tl" rotWithShape="0">
              <a:prstClr val="black">
                <a:alpha val="40000"/>
              </a:prstClr>
            </a:outerShdw>
          </a:effectLst>
        </p:spPr>
      </p:pic>
      <p:sp>
        <p:nvSpPr>
          <p:cNvPr id="12" name="文本框 11">
            <a:extLst>
              <a:ext uri="{FF2B5EF4-FFF2-40B4-BE49-F238E27FC236}">
                <a16:creationId xmlns:a16="http://schemas.microsoft.com/office/drawing/2014/main" id="{0CEB573A-A2C0-5D46-B634-782092E468C3}"/>
              </a:ext>
            </a:extLst>
          </p:cNvPr>
          <p:cNvSpPr txBox="1"/>
          <p:nvPr/>
        </p:nvSpPr>
        <p:spPr>
          <a:xfrm>
            <a:off x="8474683" y="3675667"/>
            <a:ext cx="1100688" cy="369332"/>
          </a:xfrm>
          <a:prstGeom prst="rect">
            <a:avLst/>
          </a:prstGeom>
          <a:noFill/>
        </p:spPr>
        <p:txBody>
          <a:bodyPr wrap="square" rtlCol="0">
            <a:spAutoFit/>
          </a:bodyPr>
          <a:lstStyle/>
          <a:p>
            <a:r>
              <a:rPr kumimoji="1" lang="zh-CN" altLang="en-US" dirty="0">
                <a:solidFill>
                  <a:schemeClr val="tx1">
                    <a:lumMod val="75000"/>
                    <a:lumOff val="25000"/>
                  </a:schemeClr>
                </a:solidFill>
              </a:rPr>
              <a:t>破窗检测</a:t>
            </a:r>
          </a:p>
        </p:txBody>
      </p:sp>
      <p:sp>
        <p:nvSpPr>
          <p:cNvPr id="14" name="文本框 13">
            <a:extLst>
              <a:ext uri="{FF2B5EF4-FFF2-40B4-BE49-F238E27FC236}">
                <a16:creationId xmlns:a16="http://schemas.microsoft.com/office/drawing/2014/main" id="{BD0B3764-0D81-DF46-93D2-2B0729ABC4CB}"/>
              </a:ext>
            </a:extLst>
          </p:cNvPr>
          <p:cNvSpPr txBox="1"/>
          <p:nvPr/>
        </p:nvSpPr>
        <p:spPr>
          <a:xfrm>
            <a:off x="6818259" y="3675667"/>
            <a:ext cx="1100688" cy="369332"/>
          </a:xfrm>
          <a:prstGeom prst="rect">
            <a:avLst/>
          </a:prstGeom>
          <a:noFill/>
        </p:spPr>
        <p:txBody>
          <a:bodyPr wrap="square" rtlCol="0">
            <a:spAutoFit/>
          </a:bodyPr>
          <a:lstStyle/>
          <a:p>
            <a:r>
              <a:rPr kumimoji="1" lang="zh-CN" altLang="en-US" dirty="0">
                <a:solidFill>
                  <a:schemeClr val="tx1">
                    <a:lumMod val="75000"/>
                    <a:lumOff val="25000"/>
                  </a:schemeClr>
                </a:solidFill>
              </a:rPr>
              <a:t>枪声检测</a:t>
            </a:r>
          </a:p>
        </p:txBody>
      </p:sp>
      <p:pic>
        <p:nvPicPr>
          <p:cNvPr id="17" name="图片 16">
            <a:extLst>
              <a:ext uri="{FF2B5EF4-FFF2-40B4-BE49-F238E27FC236}">
                <a16:creationId xmlns:a16="http://schemas.microsoft.com/office/drawing/2014/main" id="{70A030EA-82E5-044A-ABEA-C877149985BB}"/>
              </a:ext>
            </a:extLst>
          </p:cNvPr>
          <p:cNvPicPr>
            <a:picLocks noChangeAspect="1"/>
          </p:cNvPicPr>
          <p:nvPr/>
        </p:nvPicPr>
        <p:blipFill>
          <a:blip r:embed="rId8"/>
          <a:stretch>
            <a:fillRect/>
          </a:stretch>
        </p:blipFill>
        <p:spPr>
          <a:xfrm>
            <a:off x="10300700" y="2667497"/>
            <a:ext cx="726141" cy="726141"/>
          </a:xfrm>
          <a:prstGeom prst="rect">
            <a:avLst/>
          </a:prstGeom>
          <a:effectLst>
            <a:outerShdw blurRad="50800" dist="38100" dir="2700000" algn="tl" rotWithShape="0">
              <a:prstClr val="black">
                <a:alpha val="40000"/>
              </a:prstClr>
            </a:outerShdw>
          </a:effectLst>
        </p:spPr>
      </p:pic>
      <p:sp>
        <p:nvSpPr>
          <p:cNvPr id="18" name="文本框 17">
            <a:extLst>
              <a:ext uri="{FF2B5EF4-FFF2-40B4-BE49-F238E27FC236}">
                <a16:creationId xmlns:a16="http://schemas.microsoft.com/office/drawing/2014/main" id="{991A0C8A-3317-C145-8EBC-D7FE9B65D723}"/>
              </a:ext>
            </a:extLst>
          </p:cNvPr>
          <p:cNvSpPr txBox="1"/>
          <p:nvPr/>
        </p:nvSpPr>
        <p:spPr>
          <a:xfrm>
            <a:off x="10113426" y="3675667"/>
            <a:ext cx="1100688" cy="369332"/>
          </a:xfrm>
          <a:prstGeom prst="rect">
            <a:avLst/>
          </a:prstGeom>
          <a:noFill/>
        </p:spPr>
        <p:txBody>
          <a:bodyPr wrap="square" rtlCol="0">
            <a:spAutoFit/>
          </a:bodyPr>
          <a:lstStyle/>
          <a:p>
            <a:r>
              <a:rPr kumimoji="1" lang="zh-CN" altLang="en-US" dirty="0">
                <a:solidFill>
                  <a:schemeClr val="tx1">
                    <a:lumMod val="75000"/>
                    <a:lumOff val="25000"/>
                  </a:schemeClr>
                </a:solidFill>
              </a:rPr>
              <a:t>汽车警报</a:t>
            </a:r>
          </a:p>
        </p:txBody>
      </p:sp>
      <p:sp>
        <p:nvSpPr>
          <p:cNvPr id="19" name="文本框 18">
            <a:extLst>
              <a:ext uri="{FF2B5EF4-FFF2-40B4-BE49-F238E27FC236}">
                <a16:creationId xmlns:a16="http://schemas.microsoft.com/office/drawing/2014/main" id="{1926B074-2F53-2F47-AE03-B4E834767B4F}"/>
              </a:ext>
            </a:extLst>
          </p:cNvPr>
          <p:cNvSpPr txBox="1"/>
          <p:nvPr/>
        </p:nvSpPr>
        <p:spPr>
          <a:xfrm>
            <a:off x="3463811" y="3703394"/>
            <a:ext cx="1100688" cy="369332"/>
          </a:xfrm>
          <a:prstGeom prst="rect">
            <a:avLst/>
          </a:prstGeom>
          <a:noFill/>
        </p:spPr>
        <p:txBody>
          <a:bodyPr wrap="square" rtlCol="0">
            <a:spAutoFit/>
          </a:bodyPr>
          <a:lstStyle/>
          <a:p>
            <a:r>
              <a:rPr kumimoji="1" lang="zh-CN" altLang="en-US" dirty="0">
                <a:solidFill>
                  <a:schemeClr val="tx1">
                    <a:lumMod val="75000"/>
                    <a:lumOff val="25000"/>
                  </a:schemeClr>
                </a:solidFill>
              </a:rPr>
              <a:t>侵略检测</a:t>
            </a:r>
          </a:p>
        </p:txBody>
      </p:sp>
      <p:sp>
        <p:nvSpPr>
          <p:cNvPr id="20" name="文本框 19">
            <a:extLst>
              <a:ext uri="{FF2B5EF4-FFF2-40B4-BE49-F238E27FC236}">
                <a16:creationId xmlns:a16="http://schemas.microsoft.com/office/drawing/2014/main" id="{EA25578C-0710-244E-94B2-C5D533688E5D}"/>
              </a:ext>
            </a:extLst>
          </p:cNvPr>
          <p:cNvSpPr txBox="1"/>
          <p:nvPr/>
        </p:nvSpPr>
        <p:spPr>
          <a:xfrm>
            <a:off x="5120236" y="3703394"/>
            <a:ext cx="1100688" cy="369332"/>
          </a:xfrm>
          <a:prstGeom prst="rect">
            <a:avLst/>
          </a:prstGeom>
          <a:noFill/>
        </p:spPr>
        <p:txBody>
          <a:bodyPr wrap="square" rtlCol="0">
            <a:spAutoFit/>
          </a:bodyPr>
          <a:lstStyle/>
          <a:p>
            <a:r>
              <a:rPr kumimoji="1" lang="zh-CN" altLang="en-US" dirty="0">
                <a:solidFill>
                  <a:schemeClr val="tx1">
                    <a:lumMod val="75000"/>
                    <a:lumOff val="25000"/>
                  </a:schemeClr>
                </a:solidFill>
              </a:rPr>
              <a:t>医疗检测</a:t>
            </a:r>
          </a:p>
        </p:txBody>
      </p:sp>
    </p:spTree>
    <p:extLst>
      <p:ext uri="{BB962C8B-B14F-4D97-AF65-F5344CB8AC3E}">
        <p14:creationId xmlns:p14="http://schemas.microsoft.com/office/powerpoint/2010/main" val="4182758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1000"/>
                                        <p:tgtEl>
                                          <p:spTgt spid="17"/>
                                        </p:tgtEl>
                                      </p:cBhvr>
                                    </p:animEffect>
                                    <p:anim calcmode="lin" valueType="num">
                                      <p:cBhvr>
                                        <p:cTn id="38" dur="1000" fill="hold"/>
                                        <p:tgtEl>
                                          <p:spTgt spid="17"/>
                                        </p:tgtEl>
                                        <p:attrNameLst>
                                          <p:attrName>ppt_x</p:attrName>
                                        </p:attrNameLst>
                                      </p:cBhvr>
                                      <p:tavLst>
                                        <p:tav tm="0">
                                          <p:val>
                                            <p:strVal val="#ppt_x"/>
                                          </p:val>
                                        </p:tav>
                                        <p:tav tm="100000">
                                          <p:val>
                                            <p:strVal val="#ppt_x"/>
                                          </p:val>
                                        </p:tav>
                                      </p:tavLst>
                                    </p:anim>
                                    <p:anim calcmode="lin" valueType="num">
                                      <p:cBhvr>
                                        <p:cTn id="39" dur="1000" fill="hold"/>
                                        <p:tgtEl>
                                          <p:spTgt spid="17"/>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1000"/>
                                        <p:tgtEl>
                                          <p:spTgt spid="18"/>
                                        </p:tgtEl>
                                      </p:cBhvr>
                                    </p:animEffect>
                                    <p:anim calcmode="lin" valueType="num">
                                      <p:cBhvr>
                                        <p:cTn id="43" dur="1000" fill="hold"/>
                                        <p:tgtEl>
                                          <p:spTgt spid="18"/>
                                        </p:tgtEl>
                                        <p:attrNameLst>
                                          <p:attrName>ppt_x</p:attrName>
                                        </p:attrNameLst>
                                      </p:cBhvr>
                                      <p:tavLst>
                                        <p:tav tm="0">
                                          <p:val>
                                            <p:strVal val="#ppt_x"/>
                                          </p:val>
                                        </p:tav>
                                        <p:tav tm="100000">
                                          <p:val>
                                            <p:strVal val="#ppt_x"/>
                                          </p:val>
                                        </p:tav>
                                      </p:tavLst>
                                    </p:anim>
                                    <p:anim calcmode="lin" valueType="num">
                                      <p:cBhvr>
                                        <p:cTn id="44" dur="1000" fill="hold"/>
                                        <p:tgtEl>
                                          <p:spTgt spid="18"/>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1000"/>
                                        <p:tgtEl>
                                          <p:spTgt spid="19"/>
                                        </p:tgtEl>
                                      </p:cBhvr>
                                    </p:animEffect>
                                    <p:anim calcmode="lin" valueType="num">
                                      <p:cBhvr>
                                        <p:cTn id="48" dur="1000" fill="hold"/>
                                        <p:tgtEl>
                                          <p:spTgt spid="19"/>
                                        </p:tgtEl>
                                        <p:attrNameLst>
                                          <p:attrName>ppt_x</p:attrName>
                                        </p:attrNameLst>
                                      </p:cBhvr>
                                      <p:tavLst>
                                        <p:tav tm="0">
                                          <p:val>
                                            <p:strVal val="#ppt_x"/>
                                          </p:val>
                                        </p:tav>
                                        <p:tav tm="100000">
                                          <p:val>
                                            <p:strVal val="#ppt_x"/>
                                          </p:val>
                                        </p:tav>
                                      </p:tavLst>
                                    </p:anim>
                                    <p:anim calcmode="lin" valueType="num">
                                      <p:cBhvr>
                                        <p:cTn id="49" dur="1000" fill="hold"/>
                                        <p:tgtEl>
                                          <p:spTgt spid="19"/>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1000"/>
                                        <p:tgtEl>
                                          <p:spTgt spid="20"/>
                                        </p:tgtEl>
                                      </p:cBhvr>
                                    </p:animEffect>
                                    <p:anim calcmode="lin" valueType="num">
                                      <p:cBhvr>
                                        <p:cTn id="53" dur="1000" fill="hold"/>
                                        <p:tgtEl>
                                          <p:spTgt spid="20"/>
                                        </p:tgtEl>
                                        <p:attrNameLst>
                                          <p:attrName>ppt_x</p:attrName>
                                        </p:attrNameLst>
                                      </p:cBhvr>
                                      <p:tavLst>
                                        <p:tav tm="0">
                                          <p:val>
                                            <p:strVal val="#ppt_x"/>
                                          </p:val>
                                        </p:tav>
                                        <p:tav tm="100000">
                                          <p:val>
                                            <p:strVal val="#ppt_x"/>
                                          </p:val>
                                        </p:tav>
                                      </p:tavLst>
                                    </p:anim>
                                    <p:anim calcmode="lin" valueType="num">
                                      <p:cBhvr>
                                        <p:cTn id="5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8" grpId="0"/>
      <p:bldP spid="19"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FBB1A-C948-4B0B-B65D-2AE98B4A66DD}"/>
              </a:ext>
            </a:extLst>
          </p:cNvPr>
          <p:cNvSpPr>
            <a:spLocks noGrp="1"/>
          </p:cNvSpPr>
          <p:nvPr>
            <p:ph type="title"/>
          </p:nvPr>
        </p:nvSpPr>
        <p:spPr/>
        <p:txBody>
          <a:bodyPr/>
          <a:lstStyle/>
          <a:p>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为什么要用卷积神经网络做</a:t>
            </a:r>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ASC</a:t>
            </a:r>
            <a:endPar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p:sp>
        <p:nvSpPr>
          <p:cNvPr id="3" name="内容占位符 2">
            <a:extLst>
              <a:ext uri="{FF2B5EF4-FFF2-40B4-BE49-F238E27FC236}">
                <a16:creationId xmlns:a16="http://schemas.microsoft.com/office/drawing/2014/main" id="{99772727-9A07-4EDA-B913-FD339C9E5265}"/>
              </a:ext>
            </a:extLst>
          </p:cNvPr>
          <p:cNvSpPr>
            <a:spLocks noGrp="1"/>
          </p:cNvSpPr>
          <p:nvPr>
            <p:ph idx="1"/>
          </p:nvPr>
        </p:nvSpPr>
        <p:spPr>
          <a:xfrm>
            <a:off x="838200" y="1964163"/>
            <a:ext cx="10515600" cy="4113443"/>
          </a:xfrm>
        </p:spPr>
        <p:txBody>
          <a:bodyPr/>
          <a:lstStyle/>
          <a:p>
            <a:pPr>
              <a:lnSpc>
                <a:spcPct val="200000"/>
              </a:lnSpc>
            </a:pPr>
            <a:r>
              <a:rPr lang="zh-CN" altLang="zh-CN" dirty="0">
                <a:solidFill>
                  <a:schemeClr val="tx1">
                    <a:lumMod val="85000"/>
                    <a:lumOff val="15000"/>
                  </a:schemeClr>
                </a:solidFill>
                <a:latin typeface="思源黑体 Normal" panose="020B0400000000000000" pitchFamily="34" charset="-122"/>
                <a:ea typeface="思源黑体 Normal" panose="020B0400000000000000" pitchFamily="34" charset="-122"/>
              </a:rPr>
              <a:t>卷积神经网络即使在</a:t>
            </a:r>
            <a:r>
              <a:rPr lang="zh-CN" altLang="zh-CN" dirty="0">
                <a:solidFill>
                  <a:schemeClr val="accent1"/>
                </a:solidFill>
                <a:latin typeface="思源黑体 Normal" panose="020B0400000000000000" pitchFamily="34" charset="-122"/>
                <a:ea typeface="思源黑体 Normal" panose="020B0400000000000000" pitchFamily="34" charset="-122"/>
              </a:rPr>
              <a:t>有限的数据集</a:t>
            </a:r>
            <a:r>
              <a:rPr lang="zh-CN" altLang="zh-CN" dirty="0">
                <a:latin typeface="思源黑体 Normal" panose="020B0400000000000000" pitchFamily="34" charset="-122"/>
                <a:ea typeface="思源黑体 Normal" panose="020B0400000000000000" pitchFamily="34" charset="-122"/>
              </a:rPr>
              <a:t>和</a:t>
            </a:r>
            <a:r>
              <a:rPr lang="zh-CN" altLang="zh-CN" dirty="0">
                <a:solidFill>
                  <a:schemeClr val="accent1"/>
                </a:solidFill>
                <a:latin typeface="思源黑体 Normal" panose="020B0400000000000000" pitchFamily="34" charset="-122"/>
                <a:ea typeface="思源黑体 Normal" panose="020B0400000000000000" pitchFamily="34" charset="-122"/>
              </a:rPr>
              <a:t>简单的数据增强</a:t>
            </a:r>
            <a:r>
              <a:rPr lang="zh-CN" altLang="zh-CN" dirty="0">
                <a:solidFill>
                  <a:schemeClr val="tx1">
                    <a:lumMod val="85000"/>
                    <a:lumOff val="15000"/>
                  </a:schemeClr>
                </a:solidFill>
                <a:latin typeface="思源黑体 Normal" panose="020B0400000000000000" pitchFamily="34" charset="-122"/>
                <a:ea typeface="思源黑体 Normal" panose="020B0400000000000000" pitchFamily="34" charset="-122"/>
              </a:rPr>
              <a:t>下也可以有效应用于环境声音分类任务</a:t>
            </a:r>
            <a:endParaRPr lang="en-US" altLang="zh-CN" dirty="0">
              <a:solidFill>
                <a:schemeClr val="tx1">
                  <a:lumMod val="85000"/>
                  <a:lumOff val="15000"/>
                </a:schemeClr>
              </a:solidFill>
              <a:latin typeface="思源黑体 Normal" panose="020B0400000000000000" pitchFamily="34" charset="-122"/>
              <a:ea typeface="思源黑体 Normal" panose="020B0400000000000000" pitchFamily="34" charset="-122"/>
            </a:endParaRPr>
          </a:p>
          <a:p>
            <a:pPr>
              <a:lnSpc>
                <a:spcPct val="200000"/>
              </a:lnSpc>
            </a:pPr>
            <a:r>
              <a:rPr lang="zh-CN" altLang="zh-CN" dirty="0">
                <a:solidFill>
                  <a:schemeClr val="tx1">
                    <a:lumMod val="85000"/>
                    <a:lumOff val="15000"/>
                  </a:schemeClr>
                </a:solidFill>
                <a:latin typeface="思源黑体 Normal" panose="020B0400000000000000" pitchFamily="34" charset="-122"/>
                <a:ea typeface="思源黑体 Normal" panose="020B0400000000000000" pitchFamily="34" charset="-122"/>
              </a:rPr>
              <a:t>可用</a:t>
            </a:r>
            <a:r>
              <a:rPr lang="zh-CN" altLang="zh-CN" dirty="0">
                <a:solidFill>
                  <a:schemeClr val="accent1"/>
                </a:solidFill>
                <a:latin typeface="思源黑体 Normal" panose="020B0400000000000000" pitchFamily="34" charset="-122"/>
                <a:ea typeface="思源黑体 Normal" panose="020B0400000000000000" pitchFamily="34" charset="-122"/>
              </a:rPr>
              <a:t>数据集规模</a:t>
            </a:r>
            <a:r>
              <a:rPr lang="zh-CN" altLang="zh-CN" dirty="0">
                <a:solidFill>
                  <a:schemeClr val="tx1">
                    <a:lumMod val="85000"/>
                    <a:lumOff val="15000"/>
                  </a:schemeClr>
                </a:solidFill>
                <a:latin typeface="思源黑体 Normal" panose="020B0400000000000000" pitchFamily="34" charset="-122"/>
                <a:ea typeface="思源黑体 Normal" panose="020B0400000000000000" pitchFamily="34" charset="-122"/>
              </a:rPr>
              <a:t>的显著增加很可能大大提高训练模型的性能</a:t>
            </a:r>
            <a:endParaRPr lang="en-US" altLang="zh-CN" dirty="0">
              <a:solidFill>
                <a:schemeClr val="tx1">
                  <a:lumMod val="85000"/>
                  <a:lumOff val="15000"/>
                </a:schemeClr>
              </a:solidFill>
              <a:latin typeface="思源黑体 Normal" panose="020B0400000000000000" pitchFamily="34" charset="-122"/>
              <a:ea typeface="思源黑体 Normal" panose="020B0400000000000000" pitchFamily="34" charset="-122"/>
            </a:endParaRPr>
          </a:p>
          <a:p>
            <a:pPr>
              <a:lnSpc>
                <a:spcPct val="200000"/>
              </a:lnSpc>
            </a:pPr>
            <a:r>
              <a:rPr lang="zh-CN" altLang="en-US" dirty="0">
                <a:solidFill>
                  <a:schemeClr val="tx1">
                    <a:lumMod val="85000"/>
                    <a:lumOff val="15000"/>
                  </a:schemeClr>
                </a:solidFill>
                <a:latin typeface="思源黑体 Normal" panose="020B0400000000000000" pitchFamily="34" charset="-122"/>
                <a:ea typeface="思源黑体 Normal" panose="020B0400000000000000" pitchFamily="34" charset="-122"/>
              </a:rPr>
              <a:t>优秀的卷积神经网络</a:t>
            </a:r>
            <a:r>
              <a:rPr lang="en-US" altLang="zh-CN" dirty="0">
                <a:solidFill>
                  <a:schemeClr val="tx1">
                    <a:lumMod val="85000"/>
                    <a:lumOff val="15000"/>
                  </a:schemeClr>
                </a:solidFill>
                <a:latin typeface="思源黑体 Normal" panose="020B0400000000000000" pitchFamily="34" charset="-122"/>
                <a:ea typeface="思源黑体 Normal" panose="020B0400000000000000" pitchFamily="34" charset="-122"/>
              </a:rPr>
              <a:t>ASC</a:t>
            </a:r>
            <a:r>
              <a:rPr lang="zh-CN" altLang="en-US" dirty="0">
                <a:solidFill>
                  <a:schemeClr val="tx1">
                    <a:lumMod val="85000"/>
                    <a:lumOff val="15000"/>
                  </a:schemeClr>
                </a:solidFill>
                <a:latin typeface="思源黑体 Normal" panose="020B0400000000000000" pitchFamily="34" charset="-122"/>
                <a:ea typeface="思源黑体 Normal" panose="020B0400000000000000" pitchFamily="34" charset="-122"/>
              </a:rPr>
              <a:t>模型常常</a:t>
            </a:r>
            <a:r>
              <a:rPr lang="zh-CN" altLang="en-US" dirty="0">
                <a:solidFill>
                  <a:schemeClr val="accent1"/>
                </a:solidFill>
                <a:latin typeface="思源黑体 Normal" panose="020B0400000000000000" pitchFamily="34" charset="-122"/>
                <a:ea typeface="思源黑体 Normal" panose="020B0400000000000000" pitchFamily="34" charset="-122"/>
              </a:rPr>
              <a:t>超过人类</a:t>
            </a:r>
            <a:r>
              <a:rPr lang="zh-CN" altLang="en-US" dirty="0">
                <a:solidFill>
                  <a:schemeClr val="tx1">
                    <a:lumMod val="85000"/>
                    <a:lumOff val="15000"/>
                  </a:schemeClr>
                </a:solidFill>
                <a:latin typeface="思源黑体 Normal" panose="020B0400000000000000" pitchFamily="34" charset="-122"/>
                <a:ea typeface="思源黑体 Normal" panose="020B0400000000000000" pitchFamily="34" charset="-122"/>
              </a:rPr>
              <a:t>的分类水准</a:t>
            </a:r>
          </a:p>
        </p:txBody>
      </p:sp>
    </p:spTree>
    <p:extLst>
      <p:ext uri="{BB962C8B-B14F-4D97-AF65-F5344CB8AC3E}">
        <p14:creationId xmlns:p14="http://schemas.microsoft.com/office/powerpoint/2010/main" val="2971515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E2AEFC6-A33B-4F07-AB32-CDB84FD6F137}"/>
              </a:ext>
            </a:extLst>
          </p:cNvPr>
          <p:cNvSpPr>
            <a:spLocks noGrp="1"/>
          </p:cNvSpPr>
          <p:nvPr>
            <p:ph type="title"/>
          </p:nvPr>
        </p:nvSpPr>
        <p:spPr>
          <a:xfrm>
            <a:off x="3419495" y="2786240"/>
            <a:ext cx="5353009" cy="1285520"/>
          </a:xfrm>
        </p:spPr>
        <p:txBody>
          <a:bodyPr/>
          <a:lstStyle/>
          <a:p>
            <a:r>
              <a:rPr lang="en-US" altLang="zh-CN" dirty="0">
                <a:solidFill>
                  <a:schemeClr val="tx1">
                    <a:lumMod val="75000"/>
                    <a:lumOff val="25000"/>
                  </a:schemeClr>
                </a:solidFill>
                <a:latin typeface="PingFang SC" panose="020B0400000000000000" pitchFamily="34" charset="-122"/>
                <a:ea typeface="PingFang SC" panose="020B0400000000000000" pitchFamily="34" charset="-122"/>
              </a:rPr>
              <a:t>2. </a:t>
            </a:r>
            <a:r>
              <a:rPr lang="zh-CN" altLang="en-US" dirty="0">
                <a:solidFill>
                  <a:schemeClr val="tx1">
                    <a:lumMod val="75000"/>
                    <a:lumOff val="25000"/>
                  </a:schemeClr>
                </a:solidFill>
                <a:latin typeface="PingFang SC" panose="020B0400000000000000" pitchFamily="34" charset="-122"/>
                <a:ea typeface="PingFang SC" panose="020B0400000000000000" pitchFamily="34" charset="-122"/>
              </a:rPr>
              <a:t>音频场景分类概述</a:t>
            </a:r>
            <a:endParaRPr lang="zh-CN" altLang="en-US" dirty="0"/>
          </a:p>
        </p:txBody>
      </p:sp>
    </p:spTree>
    <p:extLst>
      <p:ext uri="{BB962C8B-B14F-4D97-AF65-F5344CB8AC3E}">
        <p14:creationId xmlns:p14="http://schemas.microsoft.com/office/powerpoint/2010/main" val="195302625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2810</TotalTime>
  <Words>6100</Words>
  <Application>Microsoft Macintosh PowerPoint</Application>
  <PresentationFormat>宽屏</PresentationFormat>
  <Paragraphs>570</Paragraphs>
  <Slides>47</Slides>
  <Notes>40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47</vt:i4>
      </vt:variant>
    </vt:vector>
  </HeadingPairs>
  <TitlesOfParts>
    <vt:vector size="56" baseType="lpstr">
      <vt:lpstr>等线</vt:lpstr>
      <vt:lpstr>等线 Light</vt:lpstr>
      <vt:lpstr>思源黑体</vt:lpstr>
      <vt:lpstr>思源黑体 Light</vt:lpstr>
      <vt:lpstr>思源黑体 Normal</vt:lpstr>
      <vt:lpstr>PingFang SC</vt:lpstr>
      <vt:lpstr>Arial</vt:lpstr>
      <vt:lpstr>Cambria Math</vt:lpstr>
      <vt:lpstr>Office 主题​​</vt:lpstr>
      <vt:lpstr>基于卷积神经网络的 音频场景分类方法研究</vt:lpstr>
      <vt:lpstr>目录</vt:lpstr>
      <vt:lpstr>1. 研究的目的及意义</vt:lpstr>
      <vt:lpstr>音频处理任务</vt:lpstr>
      <vt:lpstr>什么是音频场景分类</vt:lpstr>
      <vt:lpstr>ASC的应用</vt:lpstr>
      <vt:lpstr>应用举例</vt:lpstr>
      <vt:lpstr>为什么要用卷积神经网络做ASC</vt:lpstr>
      <vt:lpstr>2. 音频场景分类概述</vt:lpstr>
      <vt:lpstr>传统的音频分类方法</vt:lpstr>
      <vt:lpstr>DCASE比赛</vt:lpstr>
      <vt:lpstr>音频场景分类的基本流程</vt:lpstr>
      <vt:lpstr>PowerPoint 演示文稿</vt:lpstr>
      <vt:lpstr>数据集介绍</vt:lpstr>
      <vt:lpstr>3. 基线系统</vt:lpstr>
      <vt:lpstr>重要特征：梅尔频率倒谱系数（MFCC）</vt:lpstr>
      <vt:lpstr>MFCC特征提取步骤</vt:lpstr>
      <vt:lpstr>基线系统的分类器：GMM</vt:lpstr>
      <vt:lpstr>数据集的处理</vt:lpstr>
      <vt:lpstr>PowerPoint 演示文稿</vt:lpstr>
      <vt:lpstr>PowerPoint 演示文稿</vt:lpstr>
      <vt:lpstr>4. 基于CNN的ASC系统</vt:lpstr>
      <vt:lpstr>基本系统的网络结构</vt:lpstr>
      <vt:lpstr>基于CNN的ASC流程</vt:lpstr>
      <vt:lpstr>参数调整阶段1：滤波器数量</vt:lpstr>
      <vt:lpstr>参数调整阶段2：滤波器尺寸</vt:lpstr>
      <vt:lpstr>最终训练参数</vt:lpstr>
      <vt:lpstr>基本系统分类结果</vt:lpstr>
      <vt:lpstr>PowerPoint 演示文稿</vt:lpstr>
      <vt:lpstr>基本系统与基线系统的比较</vt:lpstr>
      <vt:lpstr>5. 改进系统</vt:lpstr>
      <vt:lpstr>改进思路</vt:lpstr>
      <vt:lpstr>双耳表示法 (LR/MS)</vt:lpstr>
      <vt:lpstr>谐波-冲击源分离法（HPSS）</vt:lpstr>
      <vt:lpstr>VGGNet典型结构</vt:lpstr>
      <vt:lpstr>改进系统的结构设计</vt:lpstr>
      <vt:lpstr>Stacking方法</vt:lpstr>
      <vt:lpstr>元训练集与测试集的生成</vt:lpstr>
      <vt:lpstr>改进系统的分类结果</vt:lpstr>
      <vt:lpstr>改进系统与基线系统的对比</vt:lpstr>
      <vt:lpstr>改进系统与基本系统的对比</vt:lpstr>
      <vt:lpstr>6. 结论与展望</vt:lpstr>
      <vt:lpstr>结论 1</vt:lpstr>
      <vt:lpstr>结论 2</vt:lpstr>
      <vt:lpstr>结论 3</vt:lpstr>
      <vt:lpstr>展望</vt:lpstr>
      <vt:lpstr>恳请各位老师批评指正</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基于卷积神经网络的 音频场景分类方法研究</dc:title>
  <dc:creator>Administrator</dc:creator>
  <cp:lastModifiedBy>Microsoft Office User</cp:lastModifiedBy>
  <cp:revision>215</cp:revision>
  <dcterms:created xsi:type="dcterms:W3CDTF">2018-06-27T13:01:28Z</dcterms:created>
  <dcterms:modified xsi:type="dcterms:W3CDTF">2019-05-22T14:44:21Z</dcterms:modified>
</cp:coreProperties>
</file>